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2" r:id="rId7"/>
    <p:sldId id="261" r:id="rId8"/>
    <p:sldId id="263" r:id="rId9"/>
    <p:sldId id="264" r:id="rId10"/>
    <p:sldId id="272" r:id="rId11"/>
    <p:sldId id="273" r:id="rId12"/>
    <p:sldId id="274" r:id="rId13"/>
    <p:sldId id="275" r:id="rId14"/>
    <p:sldId id="276" r:id="rId15"/>
    <p:sldId id="277" r:id="rId16"/>
    <p:sldId id="265" r:id="rId17"/>
    <p:sldId id="266" r:id="rId18"/>
    <p:sldId id="267" r:id="rId19"/>
    <p:sldId id="268" r:id="rId20"/>
    <p:sldId id="278" r:id="rId21"/>
    <p:sldId id="269" r:id="rId22"/>
    <p:sldId id="271" r:id="rId23"/>
    <p:sldId id="270"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34"/>
    <p:restoredTop sz="96391"/>
  </p:normalViewPr>
  <p:slideViewPr>
    <p:cSldViewPr snapToGrid="0" snapToObjects="1">
      <p:cViewPr>
        <p:scale>
          <a:sx n="170" d="100"/>
          <a:sy n="170" d="100"/>
        </p:scale>
        <p:origin x="91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ECE33-9ABD-844D-A31B-8A6008F86F10}"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CC6B5-9D88-F64F-BFE4-8A2865F515DE}" type="slidenum">
              <a:rPr lang="en-US" smtClean="0"/>
              <a:t>‹#›</a:t>
            </a:fld>
            <a:endParaRPr lang="en-US"/>
          </a:p>
        </p:txBody>
      </p:sp>
    </p:spTree>
    <p:extLst>
      <p:ext uri="{BB962C8B-B14F-4D97-AF65-F5344CB8AC3E}">
        <p14:creationId xmlns:p14="http://schemas.microsoft.com/office/powerpoint/2010/main" val="324285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srm</a:t>
            </a:r>
            <a:r>
              <a:rPr lang="en-US" dirty="0"/>
              <a:t>/</a:t>
            </a:r>
            <a:r>
              <a:rPr lang="en-US" dirty="0" err="1"/>
              <a:t>mrna</a:t>
            </a:r>
            <a:r>
              <a:rPr lang="en-US" dirty="0"/>
              <a:t> plot comes from https://</a:t>
            </a:r>
            <a:r>
              <a:rPr lang="en-US" dirty="0" err="1"/>
              <a:t>hoodlab.shinyapps.io</a:t>
            </a:r>
            <a:r>
              <a:rPr lang="en-US" dirty="0"/>
              <a:t>/</a:t>
            </a:r>
            <a:r>
              <a:rPr lang="en-US" dirty="0" err="1"/>
              <a:t>tf-srm-rna</a:t>
            </a:r>
            <a:r>
              <a:rPr lang="en-US" dirty="0"/>
              <a:t>/  </a:t>
            </a:r>
          </a:p>
          <a:p>
            <a:r>
              <a:rPr lang="en-US" dirty="0"/>
              <a:t>the late-time klfp1 model from </a:t>
            </a:r>
            <a:r>
              <a:rPr lang="en-US" dirty="0" err="1"/>
              <a:t>khaleesi</a:t>
            </a:r>
            <a:r>
              <a:rPr lang="en-US" dirty="0"/>
              <a:t> /</a:t>
            </a:r>
            <a:r>
              <a:rPr lang="en-US" dirty="0" err="1"/>
              <a:t>github</a:t>
            </a:r>
            <a:r>
              <a:rPr lang="en-US" dirty="0"/>
              <a:t>/</a:t>
            </a:r>
            <a:r>
              <a:rPr lang="en-US" dirty="0" err="1"/>
              <a:t>TrenaProjectErythropoiesis</a:t>
            </a:r>
            <a:r>
              <a:rPr lang="en-US" dirty="0"/>
              <a:t>/prep/</a:t>
            </a:r>
            <a:r>
              <a:rPr lang="en-US" dirty="0" err="1"/>
              <a:t>bigFimo</a:t>
            </a:r>
            <a:r>
              <a:rPr lang="en-US" dirty="0"/>
              <a:t>/</a:t>
            </a:r>
            <a:r>
              <a:rPr lang="en-US" dirty="0" err="1"/>
              <a:t>lookP.R</a:t>
            </a:r>
            <a:endParaRPr lang="en-US" dirty="0"/>
          </a:p>
          <a:p>
            <a:endParaRPr lang="en-US" dirty="0"/>
          </a:p>
          <a:p>
            <a:r>
              <a:rPr lang="en-US" dirty="0"/>
              <a:t>early &lt;- c("D0","D2","D4","D6","D7_5","D8")</a:t>
            </a:r>
          </a:p>
          <a:p>
            <a:r>
              <a:rPr lang="en-US" dirty="0"/>
              <a:t>late  &lt;- c("D8_5", "D10","D10_5","D11","D11_5","D12","D14")</a:t>
            </a:r>
          </a:p>
          <a:p>
            <a:endParaRPr lang="en-US" dirty="0"/>
          </a:p>
          <a:p>
            <a:endParaRPr lang="en-US" dirty="0"/>
          </a:p>
          <a:p>
            <a:r>
              <a:rPr lang="en-US" dirty="0"/>
              <a:t> /</a:t>
            </a:r>
            <a:r>
              <a:rPr lang="en-US" dirty="0" err="1"/>
              <a:t>github</a:t>
            </a:r>
            <a:r>
              <a:rPr lang="en-US" dirty="0"/>
              <a:t>/</a:t>
            </a:r>
            <a:r>
              <a:rPr lang="en-US" dirty="0" err="1"/>
              <a:t>TrenaProjectErythropoiesis</a:t>
            </a:r>
            <a:r>
              <a:rPr lang="en-US" dirty="0"/>
              <a:t>/prep/</a:t>
            </a:r>
            <a:r>
              <a:rPr lang="en-US" dirty="0" err="1"/>
              <a:t>bigFimo</a:t>
            </a:r>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1</a:t>
            </a:fld>
            <a:endParaRPr lang="en-US"/>
          </a:p>
        </p:txBody>
      </p:sp>
    </p:spTree>
    <p:extLst>
      <p:ext uri="{BB962C8B-B14F-4D97-AF65-F5344CB8AC3E}">
        <p14:creationId xmlns:p14="http://schemas.microsoft.com/office/powerpoint/2010/main" val="313461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Khaleesi:github</a:t>
            </a:r>
            <a:r>
              <a:rPr lang="en-US" dirty="0"/>
              <a:t>/</a:t>
            </a:r>
            <a:r>
              <a:rPr lang="en-US" dirty="0" err="1"/>
              <a:t>TrenaProjectErythropoiesis</a:t>
            </a:r>
            <a:r>
              <a:rPr lang="en-US" dirty="0"/>
              <a:t>/prep/</a:t>
            </a:r>
            <a:r>
              <a:rPr lang="en-US" dirty="0" err="1"/>
              <a:t>bigFimo</a:t>
            </a:r>
            <a:r>
              <a:rPr lang="en-US" dirty="0"/>
              <a:t>/</a:t>
            </a:r>
            <a:r>
              <a:rPr lang="en-US" dirty="0" err="1"/>
              <a:t>lookP.R</a:t>
            </a:r>
            <a:endParaRPr lang="en-US" dirty="0"/>
          </a:p>
          <a:p>
            <a:r>
              <a:rPr lang="en-US" dirty="0"/>
              <a:t>print(load("KLF1/trena.KLF1.RData"))</a:t>
            </a:r>
          </a:p>
          <a:p>
            <a:r>
              <a:rPr lang="en-US" dirty="0"/>
              <a:t> [1] "</a:t>
            </a:r>
            <a:r>
              <a:rPr lang="en-US" dirty="0" err="1"/>
              <a:t>tbl.trena.tf</a:t>
            </a:r>
            <a:r>
              <a:rPr lang="en-US" dirty="0"/>
              <a:t>"   "</a:t>
            </a:r>
            <a:r>
              <a:rPr lang="en-US" dirty="0" err="1"/>
              <a:t>tbl.trena.both</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2</a:t>
            </a:fld>
            <a:endParaRPr lang="en-US"/>
          </a:p>
        </p:txBody>
      </p:sp>
    </p:spTree>
    <p:extLst>
      <p:ext uri="{BB962C8B-B14F-4D97-AF65-F5344CB8AC3E}">
        <p14:creationId xmlns:p14="http://schemas.microsoft.com/office/powerpoint/2010/main" val="338434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lookP.R</a:t>
            </a:r>
            <a:r>
              <a:rPr lang="en-US" dirty="0"/>
              <a:t> loops over all the late time protein models, collecting them into a single table</a:t>
            </a:r>
          </a:p>
          <a:p>
            <a:r>
              <a:rPr lang="en-US" dirty="0"/>
              <a:t>save(</a:t>
            </a:r>
            <a:r>
              <a:rPr lang="en-US" dirty="0" err="1"/>
              <a:t>tbl</a:t>
            </a:r>
            <a:r>
              <a:rPr lang="en-US" dirty="0"/>
              <a:t>, file="trena-91-ProteinModels-32603x10.RData")</a:t>
            </a:r>
          </a:p>
          <a:p>
            <a:r>
              <a:rPr lang="en-US" dirty="0"/>
              <a:t>Identify the 38 participating </a:t>
            </a:r>
            <a:r>
              <a:rPr lang="en-US" dirty="0" err="1"/>
              <a:t>rbps</a:t>
            </a:r>
            <a:r>
              <a:rPr lang="en-US" dirty="0"/>
              <a:t> in these 91 models</a:t>
            </a:r>
          </a:p>
          <a:p>
            <a:r>
              <a:rPr lang="en-US" dirty="0"/>
              <a:t>tbl.rbp10 &lt;- subset(</a:t>
            </a:r>
            <a:r>
              <a:rPr lang="en-US" dirty="0" err="1"/>
              <a:t>tbl</a:t>
            </a:r>
            <a:r>
              <a:rPr lang="en-US" dirty="0"/>
              <a:t>, rank &lt; 11 &amp; class=="</a:t>
            </a:r>
            <a:r>
              <a:rPr lang="en-US" dirty="0" err="1"/>
              <a:t>rbp</a:t>
            </a:r>
            <a:r>
              <a:rPr lang="en-US" dirty="0"/>
              <a:t>") </a:t>
            </a:r>
          </a:p>
          <a:p>
            <a:r>
              <a:rPr lang="en-US" dirty="0"/>
              <a:t>tbl.ddx3x.10 &lt;- subset(tbl.rbp10, gene=="DDX3X")</a:t>
            </a:r>
          </a:p>
          <a:p>
            <a:r>
              <a:rPr lang="en-US" dirty="0" err="1"/>
              <a:t>new.order</a:t>
            </a:r>
            <a:r>
              <a:rPr lang="en-US" dirty="0"/>
              <a:t> &lt;- order(tbl.ddx3x.10$rank, decreasing=FALSE)</a:t>
            </a:r>
          </a:p>
          <a:p>
            <a:r>
              <a:rPr lang="en-US" dirty="0"/>
              <a:t>tbl.ddx3x.10 &lt;- tbl.ddx3x.10[</a:t>
            </a:r>
            <a:r>
              <a:rPr lang="en-US" dirty="0" err="1"/>
              <a:t>new.order</a:t>
            </a:r>
            <a:r>
              <a:rPr lang="en-US" dirty="0"/>
              <a:t>,]</a:t>
            </a:r>
          </a:p>
          <a:p>
            <a:endParaRPr lang="en-US" dirty="0"/>
          </a:p>
          <a:p>
            <a:r>
              <a:rPr lang="en-US" dirty="0"/>
              <a:t>head(</a:t>
            </a:r>
            <a:r>
              <a:rPr lang="en-US" dirty="0" err="1"/>
              <a:t>as.data.frame</a:t>
            </a:r>
            <a:r>
              <a:rPr lang="en-US" dirty="0"/>
              <a:t>(sort(table(tbl.rbp10$gene), decreasing=TRUE)), n=12)                                                            </a:t>
            </a:r>
          </a:p>
          <a:p>
            <a:r>
              <a:rPr lang="en-US" dirty="0"/>
              <a:t>       Var1 Freq</a:t>
            </a:r>
          </a:p>
          <a:p>
            <a:r>
              <a:rPr lang="en-US" dirty="0"/>
              <a:t> 1    DDX3X   36</a:t>
            </a:r>
          </a:p>
          <a:p>
            <a:r>
              <a:rPr lang="en-US" dirty="0"/>
              <a:t> 2    RBM47   12</a:t>
            </a:r>
          </a:p>
          <a:p>
            <a:r>
              <a:rPr lang="en-US" dirty="0"/>
              <a:t> 3    BUD13   11</a:t>
            </a:r>
          </a:p>
          <a:p>
            <a:r>
              <a:rPr lang="en-US" dirty="0"/>
              <a:t> 4     FXR2    9</a:t>
            </a:r>
          </a:p>
          <a:p>
            <a:r>
              <a:rPr lang="en-US" dirty="0"/>
              <a:t> 5    NCBP3    8</a:t>
            </a:r>
          </a:p>
          <a:p>
            <a:r>
              <a:rPr lang="en-US" dirty="0"/>
              <a:t> 6   HNRNPC    7</a:t>
            </a:r>
          </a:p>
          <a:p>
            <a:r>
              <a:rPr lang="en-US" dirty="0"/>
              <a:t> 7    DGCR8    6</a:t>
            </a:r>
          </a:p>
          <a:p>
            <a:r>
              <a:rPr lang="en-US" dirty="0"/>
              <a:t> 8  IGF2BP2    5</a:t>
            </a:r>
          </a:p>
          <a:p>
            <a:r>
              <a:rPr lang="en-US" dirty="0"/>
              <a:t> 9   GTF2F1    4</a:t>
            </a:r>
          </a:p>
          <a:p>
            <a:r>
              <a:rPr lang="en-US" dirty="0"/>
              <a:t> 10   EIF3D    3</a:t>
            </a:r>
          </a:p>
          <a:p>
            <a:r>
              <a:rPr lang="en-US" dirty="0"/>
              <a:t> 11 HNRNPA1    3</a:t>
            </a:r>
          </a:p>
          <a:p>
            <a:r>
              <a:rPr lang="en-US" dirty="0"/>
              <a:t> 12  YTHDF1    3</a:t>
            </a:r>
          </a:p>
          <a:p>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3</a:t>
            </a:fld>
            <a:endParaRPr lang="en-US"/>
          </a:p>
        </p:txBody>
      </p:sp>
    </p:spTree>
    <p:extLst>
      <p:ext uri="{BB962C8B-B14F-4D97-AF65-F5344CB8AC3E}">
        <p14:creationId xmlns:p14="http://schemas.microsoft.com/office/powerpoint/2010/main" val="100671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dirty="0" err="1"/>
              <a:t>github</a:t>
            </a:r>
            <a:r>
              <a:rPr lang="en-US" dirty="0"/>
              <a:t>/</a:t>
            </a:r>
            <a:r>
              <a:rPr lang="en-US" dirty="0" err="1"/>
              <a:t>TrenaProjectErythropoiesis</a:t>
            </a:r>
            <a:r>
              <a:rPr lang="en-US" dirty="0"/>
              <a:t>/prep/</a:t>
            </a:r>
            <a:r>
              <a:rPr lang="en-US" dirty="0" err="1"/>
              <a:t>bigFimo</a:t>
            </a:r>
            <a:r>
              <a:rPr lang="en-US" dirty="0"/>
              <a:t>/</a:t>
            </a:r>
            <a:r>
              <a:rPr lang="en-US" dirty="0" err="1"/>
              <a:t>llookG.R</a:t>
            </a:r>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5</a:t>
            </a:fld>
            <a:endParaRPr lang="en-US"/>
          </a:p>
        </p:txBody>
      </p:sp>
    </p:spTree>
    <p:extLst>
      <p:ext uri="{BB962C8B-B14F-4D97-AF65-F5344CB8AC3E}">
        <p14:creationId xmlns:p14="http://schemas.microsoft.com/office/powerpoint/2010/main" val="30404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hagfish:  ~/</a:t>
            </a:r>
            <a:r>
              <a:rPr lang="en-US" dirty="0" err="1"/>
              <a:t>github</a:t>
            </a:r>
            <a:r>
              <a:rPr lang="en-US" dirty="0"/>
              <a:t>/</a:t>
            </a:r>
            <a:r>
              <a:rPr lang="en-US" dirty="0" err="1"/>
              <a:t>TrenaProjectErythropoiesis</a:t>
            </a:r>
            <a:r>
              <a:rPr lang="en-US" dirty="0"/>
              <a:t>/explore/</a:t>
            </a:r>
            <a:r>
              <a:rPr lang="en-US" dirty="0" err="1"/>
              <a:t>rbp</a:t>
            </a:r>
            <a:r>
              <a:rPr lang="en-US" dirty="0"/>
              <a:t>/</a:t>
            </a:r>
            <a:r>
              <a:rPr lang="en-US" dirty="0" err="1"/>
              <a:t>discordants</a:t>
            </a:r>
            <a:r>
              <a:rPr lang="en-US" dirty="0"/>
              <a:t>/survey-</a:t>
            </a:r>
            <a:r>
              <a:rPr lang="en-US" dirty="0" err="1"/>
              <a:t>rbp</a:t>
            </a:r>
            <a:r>
              <a:rPr lang="en-US" dirty="0"/>
              <a:t>-</a:t>
            </a:r>
            <a:r>
              <a:rPr lang="en-US" dirty="0" err="1"/>
              <a:t>frequencies.R</a:t>
            </a:r>
            <a:endParaRPr lang="en-US" dirty="0"/>
          </a:p>
        </p:txBody>
      </p:sp>
      <p:sp>
        <p:nvSpPr>
          <p:cNvPr id="4" name="Slide Number Placeholder 3"/>
          <p:cNvSpPr>
            <a:spLocks noGrp="1"/>
          </p:cNvSpPr>
          <p:nvPr>
            <p:ph type="sldNum" sz="quarter" idx="5"/>
          </p:nvPr>
        </p:nvSpPr>
        <p:spPr/>
        <p:txBody>
          <a:bodyPr/>
          <a:lstStyle/>
          <a:p>
            <a:fld id="{EE9CC6B5-9D88-F64F-BFE4-8A2865F515DE}" type="slidenum">
              <a:rPr lang="en-US" smtClean="0"/>
              <a:t>6</a:t>
            </a:fld>
            <a:endParaRPr lang="en-US"/>
          </a:p>
        </p:txBody>
      </p:sp>
    </p:spTree>
    <p:extLst>
      <p:ext uri="{BB962C8B-B14F-4D97-AF65-F5344CB8AC3E}">
        <p14:creationId xmlns:p14="http://schemas.microsoft.com/office/powerpoint/2010/main" val="8285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8937-9DDD-F648-9316-D5FD4D9A2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CCD925-DC8C-CB4F-8F27-BF0CACBF1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B4CE83-3279-704B-BC87-24C0F958BB34}"/>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452CB810-747C-B947-A99C-A575C25DF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F44B2-3E06-484C-86FB-47DACE390B36}"/>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352387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5E25-7318-8F42-9BC2-980B964AEA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8AA424-9C1E-B844-92B7-F907C38828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EFA02-CD1F-9446-8929-1C2BC05B7C16}"/>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98F8373E-3A8B-FD4D-BE37-AFD8EBDDC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DA17C-BFB6-D543-95E6-D4EF29AFC95D}"/>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57663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C33BB-8ED4-3B46-90D3-7EB4570D2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61692A-91AC-9A4C-861E-4516B407EF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EA49D-BFAB-384B-B76A-6A1A66919ED8}"/>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B9287427-BC69-0648-9BF1-C8028E2A5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F0C62-E055-CC45-ABED-3CC5D29231B4}"/>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4177794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2399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EF7B-CDBE-D543-9BF5-089FEE2C02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7BB22-AE25-A042-8B23-0CF5A0754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BE08B-1E1F-5B46-85F1-D2426B77AC45}"/>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F730C7B7-A6BB-EC4A-B167-FE5A402C8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B5FA5-2149-F440-A6F3-EDC1BF7DAA85}"/>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4435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C346-66EE-134C-9D8A-B63473A9F8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7129E-D05F-1E49-A1E7-B53916D977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26C901-5791-5E4D-AA57-557070C269D2}"/>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9FD79FA2-DB66-2F45-BC82-F157AA324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5476E-5032-164D-AFAB-F39308988815}"/>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424417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96AF-AA2C-CE4D-BA6C-42257E9C0A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EB312-CC5C-FC41-8A9C-133838843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68252F-11D5-BB4D-BCE7-3E6568BDD4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D6687E-5608-E34D-8CA4-A8FFCBF11FE1}"/>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6" name="Footer Placeholder 5">
            <a:extLst>
              <a:ext uri="{FF2B5EF4-FFF2-40B4-BE49-F238E27FC236}">
                <a16:creationId xmlns:a16="http://schemas.microsoft.com/office/drawing/2014/main" id="{49DCBF63-71AD-2140-ABD9-3E02EE8CE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5F5B7-6118-1A4D-8E21-612A82DB7191}"/>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93782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6B8A-18E1-9549-8B28-D438FFC45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3A5C21-CCD1-074D-942F-B52F118D97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7ADF9-DCFF-FE47-9E1E-75F4B8DEB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3153C-0029-A94C-A2B5-19C6852FA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BCB489-E771-464B-AFEF-E873CA13C7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A7CB65-6FF9-C246-A2D7-996B93259BE8}"/>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8" name="Footer Placeholder 7">
            <a:extLst>
              <a:ext uri="{FF2B5EF4-FFF2-40B4-BE49-F238E27FC236}">
                <a16:creationId xmlns:a16="http://schemas.microsoft.com/office/drawing/2014/main" id="{121043B2-454E-5448-B5E3-3CB000BB96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39FE01-D80D-AA4D-BBB0-06954D5030F5}"/>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332944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C367-9693-1A40-B2E8-6759503EAD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E3B2D5-0130-5E44-9AEC-A6BCCACD1617}"/>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4" name="Footer Placeholder 3">
            <a:extLst>
              <a:ext uri="{FF2B5EF4-FFF2-40B4-BE49-F238E27FC236}">
                <a16:creationId xmlns:a16="http://schemas.microsoft.com/office/drawing/2014/main" id="{DEFA7DDD-2288-9E47-8592-B11479456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E824FF-AA3D-204E-BE08-77221F88C92A}"/>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312738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87E520-863D-8148-AA5A-6D0971AB2862}"/>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3" name="Footer Placeholder 2">
            <a:extLst>
              <a:ext uri="{FF2B5EF4-FFF2-40B4-BE49-F238E27FC236}">
                <a16:creationId xmlns:a16="http://schemas.microsoft.com/office/drawing/2014/main" id="{C844720A-0E4C-7748-BA10-E9FAC519E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33C932-14C1-EE48-BBAA-EF1609C1D02E}"/>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217615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2E6-B74C-F544-A616-996751040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2E1CFE-8CC1-574F-A867-82FAF399D7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4F5345-B08B-3345-AE4A-11A67C51B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749D9-AB88-0B48-8664-9D859D684947}"/>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6" name="Footer Placeholder 5">
            <a:extLst>
              <a:ext uri="{FF2B5EF4-FFF2-40B4-BE49-F238E27FC236}">
                <a16:creationId xmlns:a16="http://schemas.microsoft.com/office/drawing/2014/main" id="{570A2722-7854-C44C-866E-E622091D7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CD3D04-A068-7241-9BA9-5AF755373426}"/>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415555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EB8D-2FB2-854B-8320-4DAE16FBA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AADFB5-CF14-9141-9C52-F93ECB8261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399B7-FC0B-904F-819B-414B46284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55F53-D3A1-6B45-94E3-6F0C7C6E0BA4}"/>
              </a:ext>
            </a:extLst>
          </p:cNvPr>
          <p:cNvSpPr>
            <a:spLocks noGrp="1"/>
          </p:cNvSpPr>
          <p:nvPr>
            <p:ph type="dt" sz="half" idx="10"/>
          </p:nvPr>
        </p:nvSpPr>
        <p:spPr/>
        <p:txBody>
          <a:bodyPr/>
          <a:lstStyle/>
          <a:p>
            <a:fld id="{630EE168-6D46-164A-A684-20AF92FC9418}" type="datetimeFigureOut">
              <a:rPr lang="en-US" smtClean="0"/>
              <a:t>10/21/21</a:t>
            </a:fld>
            <a:endParaRPr lang="en-US"/>
          </a:p>
        </p:txBody>
      </p:sp>
      <p:sp>
        <p:nvSpPr>
          <p:cNvPr id="6" name="Footer Placeholder 5">
            <a:extLst>
              <a:ext uri="{FF2B5EF4-FFF2-40B4-BE49-F238E27FC236}">
                <a16:creationId xmlns:a16="http://schemas.microsoft.com/office/drawing/2014/main" id="{D9091154-96BA-A74D-BB13-60D603130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5AD22-176C-0349-BC4B-B7DB9E06D930}"/>
              </a:ext>
            </a:extLst>
          </p:cNvPr>
          <p:cNvSpPr>
            <a:spLocks noGrp="1"/>
          </p:cNvSpPr>
          <p:nvPr>
            <p:ph type="sldNum" sz="quarter" idx="12"/>
          </p:nvPr>
        </p:nvSpPr>
        <p:spPr/>
        <p:txBody>
          <a:bodyPr/>
          <a:lstStyle/>
          <a:p>
            <a:fld id="{1F90EABB-2212-C546-B855-E0CFE15600FA}" type="slidenum">
              <a:rPr lang="en-US" smtClean="0"/>
              <a:t>‹#›</a:t>
            </a:fld>
            <a:endParaRPr lang="en-US"/>
          </a:p>
        </p:txBody>
      </p:sp>
    </p:spTree>
    <p:extLst>
      <p:ext uri="{BB962C8B-B14F-4D97-AF65-F5344CB8AC3E}">
        <p14:creationId xmlns:p14="http://schemas.microsoft.com/office/powerpoint/2010/main" val="1519287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A75CE-B689-394E-B457-D0273F158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58CFDE-45EF-924E-8372-0B06521E1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4BCA1-15AC-564F-9E90-840756FF81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EE168-6D46-164A-A684-20AF92FC9418}" type="datetimeFigureOut">
              <a:rPr lang="en-US" smtClean="0"/>
              <a:t>10/21/21</a:t>
            </a:fld>
            <a:endParaRPr lang="en-US"/>
          </a:p>
        </p:txBody>
      </p:sp>
      <p:sp>
        <p:nvSpPr>
          <p:cNvPr id="5" name="Footer Placeholder 4">
            <a:extLst>
              <a:ext uri="{FF2B5EF4-FFF2-40B4-BE49-F238E27FC236}">
                <a16:creationId xmlns:a16="http://schemas.microsoft.com/office/drawing/2014/main" id="{697984C6-E6E7-5C44-B47F-D7A4C7737E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66711-4878-AF41-A816-3EACAAB2F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0EABB-2212-C546-B855-E0CFE15600FA}" type="slidenum">
              <a:rPr lang="en-US" smtClean="0"/>
              <a:t>‹#›</a:t>
            </a:fld>
            <a:endParaRPr lang="en-US"/>
          </a:p>
        </p:txBody>
      </p:sp>
    </p:spTree>
    <p:extLst>
      <p:ext uri="{BB962C8B-B14F-4D97-AF65-F5344CB8AC3E}">
        <p14:creationId xmlns:p14="http://schemas.microsoft.com/office/powerpoint/2010/main" val="1692342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biorxiv.org/content/10.1101/2021.04.13.439465v2"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www.biorxiv.org/content/10.1101/2021.04.13.439465v2.ful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rna.tbi.univie.ac.at/cgi-bin/RNAWebSuite/RNAfold.cgi"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3086CA-3CDD-F54E-80A1-7B9B2E8D28C1}"/>
              </a:ext>
            </a:extLst>
          </p:cNvPr>
          <p:cNvSpPr txBox="1"/>
          <p:nvPr/>
        </p:nvSpPr>
        <p:spPr>
          <a:xfrm>
            <a:off x="457200" y="175099"/>
            <a:ext cx="10525328" cy="830997"/>
          </a:xfrm>
          <a:prstGeom prst="rect">
            <a:avLst/>
          </a:prstGeom>
          <a:noFill/>
        </p:spPr>
        <p:txBody>
          <a:bodyPr wrap="square" rtlCol="0">
            <a:spAutoFit/>
          </a:bodyPr>
          <a:lstStyle/>
          <a:p>
            <a:pPr algn="ctr"/>
            <a:r>
              <a:rPr lang="en-US" sz="2400" dirty="0"/>
              <a:t>Does the helicase RNA-binding protein DDX3 play a repressive role in late-stage</a:t>
            </a:r>
          </a:p>
          <a:p>
            <a:pPr algn="ctr"/>
            <a:r>
              <a:rPr lang="en-US" sz="2400" dirty="0"/>
              <a:t> erythropoiesis?  (KLF1, for example)</a:t>
            </a:r>
          </a:p>
        </p:txBody>
      </p:sp>
      <p:pic>
        <p:nvPicPr>
          <p:cNvPr id="6" name="Picture 5">
            <a:extLst>
              <a:ext uri="{FF2B5EF4-FFF2-40B4-BE49-F238E27FC236}">
                <a16:creationId xmlns:a16="http://schemas.microsoft.com/office/drawing/2014/main" id="{FB0CBDCB-EF17-974D-955A-8CB5000E2FE3}"/>
              </a:ext>
            </a:extLst>
          </p:cNvPr>
          <p:cNvPicPr>
            <a:picLocks noChangeAspect="1"/>
          </p:cNvPicPr>
          <p:nvPr/>
        </p:nvPicPr>
        <p:blipFill>
          <a:blip r:embed="rId3"/>
          <a:stretch>
            <a:fillRect/>
          </a:stretch>
        </p:blipFill>
        <p:spPr>
          <a:xfrm>
            <a:off x="6907427" y="1033911"/>
            <a:ext cx="5067810" cy="3346235"/>
          </a:xfrm>
          <a:prstGeom prst="rect">
            <a:avLst/>
          </a:prstGeom>
        </p:spPr>
      </p:pic>
      <p:sp>
        <p:nvSpPr>
          <p:cNvPr id="8" name="TextBox 7">
            <a:extLst>
              <a:ext uri="{FF2B5EF4-FFF2-40B4-BE49-F238E27FC236}">
                <a16:creationId xmlns:a16="http://schemas.microsoft.com/office/drawing/2014/main" id="{A4D2B742-FEF5-7B43-9FB6-815D83258EE6}"/>
              </a:ext>
            </a:extLst>
          </p:cNvPr>
          <p:cNvSpPr txBox="1"/>
          <p:nvPr/>
        </p:nvSpPr>
        <p:spPr>
          <a:xfrm>
            <a:off x="216763" y="3871608"/>
            <a:ext cx="6058966" cy="646331"/>
          </a:xfrm>
          <a:prstGeom prst="rect">
            <a:avLst/>
          </a:prstGeom>
          <a:noFill/>
        </p:spPr>
        <p:txBody>
          <a:bodyPr wrap="none" rtlCol="0">
            <a:spAutoFit/>
          </a:bodyPr>
          <a:lstStyle/>
          <a:p>
            <a:r>
              <a:rPr lang="en-US" dirty="0"/>
              <a:t>A </a:t>
            </a:r>
            <a:r>
              <a:rPr lang="en-US" dirty="0" err="1"/>
              <a:t>trena</a:t>
            </a:r>
            <a:r>
              <a:rPr lang="en-US" dirty="0"/>
              <a:t> model predicting late time series KLF1 protein levels</a:t>
            </a:r>
          </a:p>
          <a:p>
            <a:r>
              <a:rPr lang="en-US" dirty="0"/>
              <a:t>from </a:t>
            </a:r>
            <a:r>
              <a:rPr lang="en-US" dirty="0" err="1"/>
              <a:t>tf</a:t>
            </a:r>
            <a:r>
              <a:rPr lang="en-US" dirty="0"/>
              <a:t> and </a:t>
            </a:r>
            <a:r>
              <a:rPr lang="en-US" dirty="0" err="1"/>
              <a:t>rbp</a:t>
            </a:r>
            <a:r>
              <a:rPr lang="en-US" dirty="0"/>
              <a:t> mRNA.   DDX3X exhibits strong anti-correlation.</a:t>
            </a:r>
          </a:p>
        </p:txBody>
      </p:sp>
      <p:pic>
        <p:nvPicPr>
          <p:cNvPr id="9" name="Picture 8">
            <a:extLst>
              <a:ext uri="{FF2B5EF4-FFF2-40B4-BE49-F238E27FC236}">
                <a16:creationId xmlns:a16="http://schemas.microsoft.com/office/drawing/2014/main" id="{E7F3C5D8-A137-3842-8233-CDB122E4D819}"/>
              </a:ext>
            </a:extLst>
          </p:cNvPr>
          <p:cNvPicPr>
            <a:picLocks noChangeAspect="1"/>
          </p:cNvPicPr>
          <p:nvPr/>
        </p:nvPicPr>
        <p:blipFill>
          <a:blip r:embed="rId4"/>
          <a:stretch>
            <a:fillRect/>
          </a:stretch>
        </p:blipFill>
        <p:spPr>
          <a:xfrm>
            <a:off x="1024032" y="4631100"/>
            <a:ext cx="8935261" cy="2051801"/>
          </a:xfrm>
          <a:prstGeom prst="rect">
            <a:avLst/>
          </a:prstGeom>
        </p:spPr>
      </p:pic>
    </p:spTree>
    <p:extLst>
      <p:ext uri="{BB962C8B-B14F-4D97-AF65-F5344CB8AC3E}">
        <p14:creationId xmlns:p14="http://schemas.microsoft.com/office/powerpoint/2010/main" val="211716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TCF"/>
          <p:cNvSpPr txBox="1"/>
          <p:nvPr/>
        </p:nvSpPr>
        <p:spPr>
          <a:xfrm>
            <a:off x="5811584" y="142157"/>
            <a:ext cx="435953"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CTCF</a:t>
            </a:r>
          </a:p>
        </p:txBody>
      </p:sp>
      <p:sp>
        <p:nvSpPr>
          <p:cNvPr id="152" name="Binding sites 2 and 3 overlap with long higher-scoring binding site 1"/>
          <p:cNvSpPr txBox="1"/>
          <p:nvPr/>
        </p:nvSpPr>
        <p:spPr>
          <a:xfrm>
            <a:off x="3378581" y="1242646"/>
            <a:ext cx="321081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Binding sites 2 and 3 overlap with long higher-scoring binding site 1</a:t>
            </a:r>
          </a:p>
        </p:txBody>
      </p:sp>
      <p:pic>
        <p:nvPicPr>
          <p:cNvPr id="153" name="Image" descr="Image"/>
          <p:cNvPicPr>
            <a:picLocks noChangeAspect="1"/>
          </p:cNvPicPr>
          <p:nvPr/>
        </p:nvPicPr>
        <p:blipFill>
          <a:blip r:embed="rId2"/>
          <a:stretch>
            <a:fillRect/>
          </a:stretch>
        </p:blipFill>
        <p:spPr>
          <a:xfrm>
            <a:off x="2738479" y="533843"/>
            <a:ext cx="6343651" cy="577851"/>
          </a:xfrm>
          <a:prstGeom prst="rect">
            <a:avLst/>
          </a:prstGeom>
          <a:ln w="12700">
            <a:miter lim="400000"/>
          </a:ln>
        </p:spPr>
      </p:pic>
      <p:pic>
        <p:nvPicPr>
          <p:cNvPr id="154" name="Image" descr="Image"/>
          <p:cNvPicPr>
            <a:picLocks noChangeAspect="1"/>
          </p:cNvPicPr>
          <p:nvPr/>
        </p:nvPicPr>
        <p:blipFill>
          <a:blip r:embed="rId3"/>
          <a:stretch>
            <a:fillRect/>
          </a:stretch>
        </p:blipFill>
        <p:spPr>
          <a:xfrm>
            <a:off x="2157349" y="1480657"/>
            <a:ext cx="7112001" cy="1720851"/>
          </a:xfrm>
          <a:prstGeom prst="rect">
            <a:avLst/>
          </a:prstGeom>
          <a:ln w="12700">
            <a:miter lim="400000"/>
          </a:ln>
        </p:spPr>
      </p:pic>
      <p:pic>
        <p:nvPicPr>
          <p:cNvPr id="155" name="Image" descr="Image"/>
          <p:cNvPicPr>
            <a:picLocks noChangeAspect="1"/>
          </p:cNvPicPr>
          <p:nvPr/>
        </p:nvPicPr>
        <p:blipFill>
          <a:blip r:embed="rId4"/>
          <a:stretch>
            <a:fillRect/>
          </a:stretch>
        </p:blipFill>
        <p:spPr>
          <a:xfrm>
            <a:off x="6332380" y="3245154"/>
            <a:ext cx="4611444" cy="1945288"/>
          </a:xfrm>
          <a:prstGeom prst="rect">
            <a:avLst/>
          </a:prstGeom>
          <a:ln w="63500">
            <a:solidFill>
              <a:srgbClr val="000000"/>
            </a:solidFill>
            <a:miter lim="400000"/>
          </a:ln>
        </p:spPr>
      </p:pic>
      <p:pic>
        <p:nvPicPr>
          <p:cNvPr id="156" name="Image" descr="Image"/>
          <p:cNvPicPr>
            <a:picLocks noChangeAspect="1"/>
          </p:cNvPicPr>
          <p:nvPr/>
        </p:nvPicPr>
        <p:blipFill>
          <a:blip r:embed="rId5"/>
          <a:stretch>
            <a:fillRect/>
          </a:stretch>
        </p:blipFill>
        <p:spPr>
          <a:xfrm>
            <a:off x="6512580" y="5325733"/>
            <a:ext cx="1353293" cy="1338189"/>
          </a:xfrm>
          <a:prstGeom prst="rect">
            <a:avLst/>
          </a:prstGeom>
          <a:ln w="63500">
            <a:solidFill>
              <a:srgbClr val="000000"/>
            </a:solidFill>
            <a:miter lim="400000"/>
          </a:ln>
        </p:spPr>
      </p:pic>
      <p:pic>
        <p:nvPicPr>
          <p:cNvPr id="157" name="Image" descr="Image"/>
          <p:cNvPicPr>
            <a:picLocks noChangeAspect="1"/>
          </p:cNvPicPr>
          <p:nvPr/>
        </p:nvPicPr>
        <p:blipFill>
          <a:blip r:embed="rId6"/>
          <a:stretch>
            <a:fillRect/>
          </a:stretch>
        </p:blipFill>
        <p:spPr>
          <a:xfrm>
            <a:off x="8362901" y="5436942"/>
            <a:ext cx="2004526" cy="1115773"/>
          </a:xfrm>
          <a:prstGeom prst="rect">
            <a:avLst/>
          </a:prstGeom>
          <a:ln w="63500">
            <a:solidFill>
              <a:srgbClr val="000000"/>
            </a:solidFill>
            <a:miter lim="400000"/>
          </a:ln>
        </p:spPr>
      </p:pic>
      <p:sp>
        <p:nvSpPr>
          <p:cNvPr id="158" name="1"/>
          <p:cNvSpPr txBox="1"/>
          <p:nvPr/>
        </p:nvSpPr>
        <p:spPr>
          <a:xfrm>
            <a:off x="4769859" y="337998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
        <p:nvSpPr>
          <p:cNvPr id="159" name="4"/>
          <p:cNvSpPr txBox="1"/>
          <p:nvPr/>
        </p:nvSpPr>
        <p:spPr>
          <a:xfrm>
            <a:off x="6496705" y="337998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a:t>
            </a:r>
          </a:p>
        </p:txBody>
      </p:sp>
      <p:sp>
        <p:nvSpPr>
          <p:cNvPr id="160" name="2"/>
          <p:cNvSpPr txBox="1"/>
          <p:nvPr/>
        </p:nvSpPr>
        <p:spPr>
          <a:xfrm>
            <a:off x="6594426" y="5399384"/>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2</a:t>
            </a:r>
          </a:p>
        </p:txBody>
      </p:sp>
      <p:sp>
        <p:nvSpPr>
          <p:cNvPr id="161" name="3"/>
          <p:cNvSpPr txBox="1"/>
          <p:nvPr/>
        </p:nvSpPr>
        <p:spPr>
          <a:xfrm>
            <a:off x="8421109" y="5452202"/>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3</a:t>
            </a:r>
          </a:p>
        </p:txBody>
      </p:sp>
      <p:pic>
        <p:nvPicPr>
          <p:cNvPr id="162" name="Image" descr="Image"/>
          <p:cNvPicPr>
            <a:picLocks noChangeAspect="1"/>
          </p:cNvPicPr>
          <p:nvPr/>
        </p:nvPicPr>
        <p:blipFill>
          <a:blip r:embed="rId7"/>
          <a:stretch>
            <a:fillRect/>
          </a:stretch>
        </p:blipFill>
        <p:spPr>
          <a:xfrm>
            <a:off x="1938852" y="3202891"/>
            <a:ext cx="4076701" cy="2813051"/>
          </a:xfrm>
          <a:prstGeom prst="rect">
            <a:avLst/>
          </a:prstGeom>
          <a:ln w="63500">
            <a:solidFill>
              <a:srgbClr val="000000"/>
            </a:solidFill>
            <a:miter lim="400000"/>
          </a:ln>
        </p:spPr>
      </p:pic>
      <p:sp>
        <p:nvSpPr>
          <p:cNvPr id="163" name="1"/>
          <p:cNvSpPr txBox="1"/>
          <p:nvPr/>
        </p:nvSpPr>
        <p:spPr>
          <a:xfrm>
            <a:off x="1984326" y="325298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Tree>
    <p:extLst>
      <p:ext uri="{BB962C8B-B14F-4D97-AF65-F5344CB8AC3E}">
        <p14:creationId xmlns:p14="http://schemas.microsoft.com/office/powerpoint/2010/main" val="41791696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E2F4"/>
          <p:cNvSpPr txBox="1"/>
          <p:nvPr/>
        </p:nvSpPr>
        <p:spPr>
          <a:xfrm>
            <a:off x="5858243" y="247630"/>
            <a:ext cx="403957"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800" b="1"/>
            </a:lvl1pPr>
          </a:lstStyle>
          <a:p>
            <a:r>
              <a:rPr sz="1400"/>
              <a:t>E2F4</a:t>
            </a:r>
          </a:p>
        </p:txBody>
      </p:sp>
      <p:pic>
        <p:nvPicPr>
          <p:cNvPr id="166" name="Image" descr="Image"/>
          <p:cNvPicPr>
            <a:picLocks noChangeAspect="1"/>
          </p:cNvPicPr>
          <p:nvPr/>
        </p:nvPicPr>
        <p:blipFill>
          <a:blip r:embed="rId2"/>
          <a:stretch>
            <a:fillRect/>
          </a:stretch>
        </p:blipFill>
        <p:spPr>
          <a:xfrm>
            <a:off x="3378200" y="552450"/>
            <a:ext cx="4648201" cy="1181101"/>
          </a:xfrm>
          <a:prstGeom prst="rect">
            <a:avLst/>
          </a:prstGeom>
          <a:ln w="12700">
            <a:miter lim="400000"/>
          </a:ln>
        </p:spPr>
      </p:pic>
      <p:pic>
        <p:nvPicPr>
          <p:cNvPr id="167" name="Image" descr="Image"/>
          <p:cNvPicPr>
            <a:picLocks noChangeAspect="1"/>
          </p:cNvPicPr>
          <p:nvPr/>
        </p:nvPicPr>
        <p:blipFill>
          <a:blip r:embed="rId3"/>
          <a:stretch>
            <a:fillRect/>
          </a:stretch>
        </p:blipFill>
        <p:spPr>
          <a:xfrm>
            <a:off x="3060700" y="1643592"/>
            <a:ext cx="6070601" cy="234951"/>
          </a:xfrm>
          <a:prstGeom prst="rect">
            <a:avLst/>
          </a:prstGeom>
          <a:ln w="12700">
            <a:miter lim="400000"/>
          </a:ln>
        </p:spPr>
      </p:pic>
      <p:pic>
        <p:nvPicPr>
          <p:cNvPr id="168" name="Image" descr="Image"/>
          <p:cNvPicPr>
            <a:picLocks noChangeAspect="1"/>
          </p:cNvPicPr>
          <p:nvPr/>
        </p:nvPicPr>
        <p:blipFill>
          <a:blip r:embed="rId4"/>
          <a:stretch>
            <a:fillRect/>
          </a:stretch>
        </p:blipFill>
        <p:spPr>
          <a:xfrm>
            <a:off x="3286125" y="2222500"/>
            <a:ext cx="5619751" cy="2413001"/>
          </a:xfrm>
          <a:prstGeom prst="rect">
            <a:avLst/>
          </a:prstGeom>
          <a:ln w="63500">
            <a:solidFill>
              <a:srgbClr val="000000"/>
            </a:solidFill>
            <a:miter lim="400000"/>
          </a:ln>
        </p:spPr>
      </p:pic>
      <p:sp>
        <p:nvSpPr>
          <p:cNvPr id="169" name="1"/>
          <p:cNvSpPr txBox="1"/>
          <p:nvPr/>
        </p:nvSpPr>
        <p:spPr>
          <a:xfrm>
            <a:off x="3324191" y="2253048"/>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Tree>
    <p:extLst>
      <p:ext uri="{BB962C8B-B14F-4D97-AF65-F5344CB8AC3E}">
        <p14:creationId xmlns:p14="http://schemas.microsoft.com/office/powerpoint/2010/main" val="141429394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2968625" y="1848908"/>
            <a:ext cx="6254751" cy="552451"/>
          </a:xfrm>
          <a:prstGeom prst="rect">
            <a:avLst/>
          </a:prstGeom>
          <a:ln w="12700">
            <a:miter lim="400000"/>
          </a:ln>
        </p:spPr>
      </p:pic>
      <p:pic>
        <p:nvPicPr>
          <p:cNvPr id="172" name="Image" descr="Image"/>
          <p:cNvPicPr>
            <a:picLocks noChangeAspect="1"/>
          </p:cNvPicPr>
          <p:nvPr/>
        </p:nvPicPr>
        <p:blipFill>
          <a:blip r:embed="rId3"/>
          <a:stretch>
            <a:fillRect/>
          </a:stretch>
        </p:blipFill>
        <p:spPr>
          <a:xfrm>
            <a:off x="1708150" y="618227"/>
            <a:ext cx="8775701" cy="1009651"/>
          </a:xfrm>
          <a:prstGeom prst="rect">
            <a:avLst/>
          </a:prstGeom>
          <a:ln w="12700">
            <a:miter lim="400000"/>
          </a:ln>
        </p:spPr>
      </p:pic>
      <p:sp>
        <p:nvSpPr>
          <p:cNvPr id="173" name="KLF1"/>
          <p:cNvSpPr txBox="1"/>
          <p:nvPr/>
        </p:nvSpPr>
        <p:spPr>
          <a:xfrm>
            <a:off x="5824906" y="109089"/>
            <a:ext cx="436017" cy="28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100" b="1"/>
            </a:lvl1pPr>
          </a:lstStyle>
          <a:p>
            <a:r>
              <a:rPr sz="1550"/>
              <a:t>KLF1</a:t>
            </a:r>
          </a:p>
        </p:txBody>
      </p:sp>
      <p:pic>
        <p:nvPicPr>
          <p:cNvPr id="174" name="Image" descr="Image"/>
          <p:cNvPicPr>
            <a:picLocks noChangeAspect="1"/>
          </p:cNvPicPr>
          <p:nvPr/>
        </p:nvPicPr>
        <p:blipFill>
          <a:blip r:embed="rId4"/>
          <a:stretch>
            <a:fillRect/>
          </a:stretch>
        </p:blipFill>
        <p:spPr>
          <a:xfrm>
            <a:off x="2167467" y="2706258"/>
            <a:ext cx="1092201" cy="2736851"/>
          </a:xfrm>
          <a:prstGeom prst="rect">
            <a:avLst/>
          </a:prstGeom>
          <a:ln w="63500">
            <a:solidFill>
              <a:srgbClr val="000000"/>
            </a:solidFill>
            <a:miter lim="400000"/>
          </a:ln>
        </p:spPr>
      </p:pic>
      <p:sp>
        <p:nvSpPr>
          <p:cNvPr id="175" name="1"/>
          <p:cNvSpPr txBox="1"/>
          <p:nvPr/>
        </p:nvSpPr>
        <p:spPr>
          <a:xfrm>
            <a:off x="3015158" y="27922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pic>
        <p:nvPicPr>
          <p:cNvPr id="176" name="Image" descr="Image"/>
          <p:cNvPicPr>
            <a:picLocks noChangeAspect="1"/>
          </p:cNvPicPr>
          <p:nvPr/>
        </p:nvPicPr>
        <p:blipFill>
          <a:blip r:embed="rId5"/>
          <a:stretch>
            <a:fillRect/>
          </a:stretch>
        </p:blipFill>
        <p:spPr>
          <a:xfrm>
            <a:off x="3350683" y="2718858"/>
            <a:ext cx="3177630" cy="1693490"/>
          </a:xfrm>
          <a:prstGeom prst="rect">
            <a:avLst/>
          </a:prstGeom>
          <a:ln w="63500">
            <a:solidFill>
              <a:srgbClr val="000000"/>
            </a:solidFill>
            <a:miter lim="400000"/>
          </a:ln>
        </p:spPr>
      </p:pic>
      <p:sp>
        <p:nvSpPr>
          <p:cNvPr id="177" name="2"/>
          <p:cNvSpPr txBox="1"/>
          <p:nvPr/>
        </p:nvSpPr>
        <p:spPr>
          <a:xfrm>
            <a:off x="3438491" y="27922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2</a:t>
            </a:r>
          </a:p>
        </p:txBody>
      </p:sp>
      <p:pic>
        <p:nvPicPr>
          <p:cNvPr id="178" name="Image" descr="Image"/>
          <p:cNvPicPr>
            <a:picLocks noChangeAspect="1"/>
          </p:cNvPicPr>
          <p:nvPr/>
        </p:nvPicPr>
        <p:blipFill>
          <a:blip r:embed="rId6"/>
          <a:stretch>
            <a:fillRect/>
          </a:stretch>
        </p:blipFill>
        <p:spPr>
          <a:xfrm>
            <a:off x="3688770" y="4525279"/>
            <a:ext cx="1092201" cy="2031196"/>
          </a:xfrm>
          <a:prstGeom prst="rect">
            <a:avLst/>
          </a:prstGeom>
          <a:ln w="63500">
            <a:solidFill>
              <a:srgbClr val="000000"/>
            </a:solidFill>
            <a:miter lim="400000"/>
          </a:ln>
        </p:spPr>
      </p:pic>
      <p:sp>
        <p:nvSpPr>
          <p:cNvPr id="179" name="3"/>
          <p:cNvSpPr txBox="1"/>
          <p:nvPr/>
        </p:nvSpPr>
        <p:spPr>
          <a:xfrm>
            <a:off x="4513758" y="4750291"/>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3</a:t>
            </a:r>
          </a:p>
        </p:txBody>
      </p:sp>
      <p:pic>
        <p:nvPicPr>
          <p:cNvPr id="180" name="Image" descr="Image"/>
          <p:cNvPicPr>
            <a:picLocks noChangeAspect="1"/>
          </p:cNvPicPr>
          <p:nvPr/>
        </p:nvPicPr>
        <p:blipFill>
          <a:blip r:embed="rId7"/>
          <a:stretch>
            <a:fillRect/>
          </a:stretch>
        </p:blipFill>
        <p:spPr>
          <a:xfrm>
            <a:off x="6813038" y="3150338"/>
            <a:ext cx="4166112" cy="2136468"/>
          </a:xfrm>
          <a:prstGeom prst="rect">
            <a:avLst/>
          </a:prstGeom>
          <a:ln w="63500">
            <a:solidFill>
              <a:srgbClr val="000000"/>
            </a:solidFill>
            <a:miter lim="400000"/>
          </a:ln>
        </p:spPr>
      </p:pic>
      <p:sp>
        <p:nvSpPr>
          <p:cNvPr id="181" name="4"/>
          <p:cNvSpPr txBox="1"/>
          <p:nvPr/>
        </p:nvSpPr>
        <p:spPr>
          <a:xfrm>
            <a:off x="6918291" y="32494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a:t>
            </a:r>
          </a:p>
        </p:txBody>
      </p:sp>
    </p:spTree>
    <p:extLst>
      <p:ext uri="{BB962C8B-B14F-4D97-AF65-F5344CB8AC3E}">
        <p14:creationId xmlns:p14="http://schemas.microsoft.com/office/powerpoint/2010/main" val="30615864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DB1"/>
          <p:cNvSpPr txBox="1"/>
          <p:nvPr/>
        </p:nvSpPr>
        <p:spPr>
          <a:xfrm>
            <a:off x="5795639" y="284689"/>
            <a:ext cx="500137"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300" b="1"/>
            </a:lvl1pPr>
          </a:lstStyle>
          <a:p>
            <a:r>
              <a:rPr sz="1650"/>
              <a:t>LDB1</a:t>
            </a:r>
          </a:p>
        </p:txBody>
      </p:sp>
      <p:pic>
        <p:nvPicPr>
          <p:cNvPr id="184" name="Image" descr="Image"/>
          <p:cNvPicPr>
            <a:picLocks noChangeAspect="1"/>
          </p:cNvPicPr>
          <p:nvPr/>
        </p:nvPicPr>
        <p:blipFill>
          <a:blip r:embed="rId2"/>
          <a:stretch>
            <a:fillRect/>
          </a:stretch>
        </p:blipFill>
        <p:spPr>
          <a:xfrm>
            <a:off x="2847975" y="826993"/>
            <a:ext cx="6496051" cy="463551"/>
          </a:xfrm>
          <a:prstGeom prst="rect">
            <a:avLst/>
          </a:prstGeom>
          <a:ln w="12700">
            <a:miter lim="400000"/>
          </a:ln>
        </p:spPr>
      </p:pic>
      <p:grpSp>
        <p:nvGrpSpPr>
          <p:cNvPr id="193" name="Group"/>
          <p:cNvGrpSpPr/>
          <p:nvPr/>
        </p:nvGrpSpPr>
        <p:grpSpPr>
          <a:xfrm>
            <a:off x="1874760" y="1604621"/>
            <a:ext cx="8442481" cy="4940124"/>
            <a:chOff x="0" y="0"/>
            <a:chExt cx="16884959" cy="9880245"/>
          </a:xfrm>
        </p:grpSpPr>
        <p:sp>
          <p:nvSpPr>
            <p:cNvPr id="185" name="Text"/>
            <p:cNvSpPr txBox="1"/>
            <p:nvPr/>
          </p:nvSpPr>
          <p:spPr>
            <a:xfrm>
              <a:off x="9231092" y="5412664"/>
              <a:ext cx="102722"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endParaRPr sz="900"/>
            </a:p>
          </p:txBody>
        </p:sp>
        <p:pic>
          <p:nvPicPr>
            <p:cNvPr id="186" name="unknown.png" descr="unknown.png"/>
            <p:cNvPicPr>
              <a:picLocks noChangeAspect="1"/>
            </p:cNvPicPr>
            <p:nvPr/>
          </p:nvPicPr>
          <p:blipFill>
            <a:blip r:embed="rId3"/>
            <a:stretch>
              <a:fillRect/>
            </a:stretch>
          </p:blipFill>
          <p:spPr>
            <a:xfrm>
              <a:off x="932288" y="0"/>
              <a:ext cx="14173201" cy="5105400"/>
            </a:xfrm>
            <a:prstGeom prst="rect">
              <a:avLst/>
            </a:prstGeom>
            <a:ln w="12700" cap="flat">
              <a:noFill/>
              <a:miter lim="400000"/>
            </a:ln>
            <a:effectLst/>
          </p:spPr>
        </p:pic>
        <p:pic>
          <p:nvPicPr>
            <p:cNvPr id="187" name="unknown.png" descr="unknown.png"/>
            <p:cNvPicPr>
              <a:picLocks noChangeAspect="1"/>
            </p:cNvPicPr>
            <p:nvPr/>
          </p:nvPicPr>
          <p:blipFill>
            <a:blip r:embed="rId4"/>
            <a:stretch>
              <a:fillRect/>
            </a:stretch>
          </p:blipFill>
          <p:spPr>
            <a:xfrm>
              <a:off x="0" y="4692294"/>
              <a:ext cx="2725105" cy="5105401"/>
            </a:xfrm>
            <a:prstGeom prst="rect">
              <a:avLst/>
            </a:prstGeom>
            <a:ln w="63500" cap="flat">
              <a:solidFill>
                <a:srgbClr val="000000"/>
              </a:solidFill>
              <a:prstDash val="solid"/>
              <a:miter lim="400000"/>
            </a:ln>
            <a:effectLst/>
          </p:spPr>
        </p:pic>
        <p:pic>
          <p:nvPicPr>
            <p:cNvPr id="188" name="unknown.png" descr="unknown.png"/>
            <p:cNvPicPr>
              <a:picLocks noChangeAspect="1"/>
            </p:cNvPicPr>
            <p:nvPr/>
          </p:nvPicPr>
          <p:blipFill>
            <a:blip r:embed="rId5"/>
            <a:stretch>
              <a:fillRect/>
            </a:stretch>
          </p:blipFill>
          <p:spPr>
            <a:xfrm>
              <a:off x="3000852" y="4635144"/>
              <a:ext cx="5715001" cy="5219701"/>
            </a:xfrm>
            <a:prstGeom prst="rect">
              <a:avLst/>
            </a:prstGeom>
            <a:ln w="63500" cap="flat">
              <a:solidFill>
                <a:srgbClr val="000000"/>
              </a:solidFill>
              <a:prstDash val="solid"/>
              <a:miter lim="400000"/>
            </a:ln>
            <a:effectLst/>
          </p:spPr>
        </p:pic>
        <p:pic>
          <p:nvPicPr>
            <p:cNvPr id="189" name="unknown.png" descr="unknown.png"/>
            <p:cNvPicPr>
              <a:picLocks noChangeAspect="1"/>
            </p:cNvPicPr>
            <p:nvPr/>
          </p:nvPicPr>
          <p:blipFill>
            <a:blip r:embed="rId6"/>
            <a:stretch>
              <a:fillRect/>
            </a:stretch>
          </p:blipFill>
          <p:spPr>
            <a:xfrm>
              <a:off x="12897158" y="4609744"/>
              <a:ext cx="3987801" cy="5270501"/>
            </a:xfrm>
            <a:prstGeom prst="rect">
              <a:avLst/>
            </a:prstGeom>
            <a:ln w="63500" cap="flat">
              <a:solidFill>
                <a:srgbClr val="000000"/>
              </a:solidFill>
              <a:prstDash val="solid"/>
              <a:miter lim="400000"/>
            </a:ln>
            <a:effectLst/>
          </p:spPr>
        </p:pic>
        <p:sp>
          <p:nvSpPr>
            <p:cNvPr id="190" name="1"/>
            <p:cNvSpPr txBox="1"/>
            <p:nvPr/>
          </p:nvSpPr>
          <p:spPr>
            <a:xfrm>
              <a:off x="135708" y="5226398"/>
              <a:ext cx="21800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1</a:t>
              </a:r>
            </a:p>
          </p:txBody>
        </p:sp>
        <p:sp>
          <p:nvSpPr>
            <p:cNvPr id="191" name="2"/>
            <p:cNvSpPr txBox="1"/>
            <p:nvPr/>
          </p:nvSpPr>
          <p:spPr>
            <a:xfrm>
              <a:off x="3115973" y="5226398"/>
              <a:ext cx="21800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2</a:t>
              </a:r>
            </a:p>
          </p:txBody>
        </p:sp>
        <p:sp>
          <p:nvSpPr>
            <p:cNvPr id="192" name="3"/>
            <p:cNvSpPr txBox="1"/>
            <p:nvPr/>
          </p:nvSpPr>
          <p:spPr>
            <a:xfrm>
              <a:off x="12971174" y="4718399"/>
              <a:ext cx="218008"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3</a:t>
              </a:r>
            </a:p>
          </p:txBody>
        </p:sp>
      </p:grpSp>
    </p:spTree>
    <p:extLst>
      <p:ext uri="{BB962C8B-B14F-4D97-AF65-F5344CB8AC3E}">
        <p14:creationId xmlns:p14="http://schemas.microsoft.com/office/powerpoint/2010/main" val="35539448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MC3"/>
          <p:cNvSpPr txBox="1"/>
          <p:nvPr/>
        </p:nvSpPr>
        <p:spPr>
          <a:xfrm>
            <a:off x="6064743" y="331525"/>
            <a:ext cx="44884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1"/>
            </a:lvl1pPr>
          </a:lstStyle>
          <a:p>
            <a:r>
              <a:rPr sz="1300"/>
              <a:t>SMC3</a:t>
            </a:r>
          </a:p>
        </p:txBody>
      </p:sp>
      <p:pic>
        <p:nvPicPr>
          <p:cNvPr id="196" name="Image" descr="Image"/>
          <p:cNvPicPr>
            <a:picLocks noChangeAspect="1"/>
          </p:cNvPicPr>
          <p:nvPr/>
        </p:nvPicPr>
        <p:blipFill>
          <a:blip r:embed="rId2"/>
          <a:stretch>
            <a:fillRect/>
          </a:stretch>
        </p:blipFill>
        <p:spPr>
          <a:xfrm>
            <a:off x="3163358" y="614892"/>
            <a:ext cx="6330951" cy="565151"/>
          </a:xfrm>
          <a:prstGeom prst="rect">
            <a:avLst/>
          </a:prstGeom>
          <a:ln w="12700">
            <a:miter lim="400000"/>
          </a:ln>
        </p:spPr>
      </p:pic>
      <p:pic>
        <p:nvPicPr>
          <p:cNvPr id="197" name="Image" descr="Image"/>
          <p:cNvPicPr>
            <a:picLocks noChangeAspect="1"/>
          </p:cNvPicPr>
          <p:nvPr/>
        </p:nvPicPr>
        <p:blipFill>
          <a:blip r:embed="rId3"/>
          <a:stretch>
            <a:fillRect/>
          </a:stretch>
        </p:blipFill>
        <p:spPr>
          <a:xfrm>
            <a:off x="3366558" y="1213128"/>
            <a:ext cx="5924551" cy="1187451"/>
          </a:xfrm>
          <a:prstGeom prst="rect">
            <a:avLst/>
          </a:prstGeom>
          <a:ln w="12700">
            <a:miter lim="400000"/>
          </a:ln>
        </p:spPr>
      </p:pic>
      <p:pic>
        <p:nvPicPr>
          <p:cNvPr id="198" name="Image" descr="Image"/>
          <p:cNvPicPr>
            <a:picLocks noChangeAspect="1"/>
          </p:cNvPicPr>
          <p:nvPr/>
        </p:nvPicPr>
        <p:blipFill>
          <a:blip r:embed="rId4"/>
          <a:stretch>
            <a:fillRect/>
          </a:stretch>
        </p:blipFill>
        <p:spPr>
          <a:xfrm>
            <a:off x="2530475" y="2542395"/>
            <a:ext cx="3423206" cy="1248003"/>
          </a:xfrm>
          <a:prstGeom prst="rect">
            <a:avLst/>
          </a:prstGeom>
          <a:ln w="63500">
            <a:solidFill>
              <a:srgbClr val="000000"/>
            </a:solidFill>
            <a:miter lim="400000"/>
          </a:ln>
        </p:spPr>
      </p:pic>
      <p:sp>
        <p:nvSpPr>
          <p:cNvPr id="199" name="1"/>
          <p:cNvSpPr txBox="1"/>
          <p:nvPr/>
        </p:nvSpPr>
        <p:spPr>
          <a:xfrm>
            <a:off x="2574891" y="26144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pic>
        <p:nvPicPr>
          <p:cNvPr id="200" name="Image" descr="Image"/>
          <p:cNvPicPr>
            <a:picLocks noChangeAspect="1"/>
          </p:cNvPicPr>
          <p:nvPr/>
        </p:nvPicPr>
        <p:blipFill>
          <a:blip r:embed="rId5"/>
          <a:stretch>
            <a:fillRect/>
          </a:stretch>
        </p:blipFill>
        <p:spPr>
          <a:xfrm>
            <a:off x="2553116" y="4078543"/>
            <a:ext cx="3244434" cy="1890458"/>
          </a:xfrm>
          <a:prstGeom prst="rect">
            <a:avLst/>
          </a:prstGeom>
          <a:ln w="63500">
            <a:solidFill>
              <a:srgbClr val="000000"/>
            </a:solidFill>
            <a:miter lim="400000"/>
          </a:ln>
        </p:spPr>
      </p:pic>
      <p:sp>
        <p:nvSpPr>
          <p:cNvPr id="201" name="2"/>
          <p:cNvSpPr txBox="1"/>
          <p:nvPr/>
        </p:nvSpPr>
        <p:spPr>
          <a:xfrm>
            <a:off x="2684958" y="4206169"/>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2</a:t>
            </a:r>
          </a:p>
        </p:txBody>
      </p:sp>
      <p:pic>
        <p:nvPicPr>
          <p:cNvPr id="202" name="Image" descr="Image"/>
          <p:cNvPicPr>
            <a:picLocks noChangeAspect="1"/>
          </p:cNvPicPr>
          <p:nvPr/>
        </p:nvPicPr>
        <p:blipFill>
          <a:blip r:embed="rId6"/>
          <a:stretch>
            <a:fillRect/>
          </a:stretch>
        </p:blipFill>
        <p:spPr>
          <a:xfrm>
            <a:off x="6245225" y="2766583"/>
            <a:ext cx="996951" cy="2616201"/>
          </a:xfrm>
          <a:prstGeom prst="rect">
            <a:avLst/>
          </a:prstGeom>
          <a:ln w="63500">
            <a:solidFill>
              <a:srgbClr val="000000"/>
            </a:solidFill>
            <a:miter lim="400000"/>
          </a:ln>
        </p:spPr>
      </p:pic>
      <p:sp>
        <p:nvSpPr>
          <p:cNvPr id="203" name="3"/>
          <p:cNvSpPr txBox="1"/>
          <p:nvPr/>
        </p:nvSpPr>
        <p:spPr>
          <a:xfrm>
            <a:off x="6892891" y="2868435"/>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3</a:t>
            </a:r>
          </a:p>
        </p:txBody>
      </p:sp>
      <p:pic>
        <p:nvPicPr>
          <p:cNvPr id="204" name="Image" descr="Image"/>
          <p:cNvPicPr>
            <a:picLocks noChangeAspect="1"/>
          </p:cNvPicPr>
          <p:nvPr/>
        </p:nvPicPr>
        <p:blipFill>
          <a:blip r:embed="rId7"/>
          <a:stretch>
            <a:fillRect/>
          </a:stretch>
        </p:blipFill>
        <p:spPr>
          <a:xfrm>
            <a:off x="7456287" y="3031900"/>
            <a:ext cx="2847906" cy="1873947"/>
          </a:xfrm>
          <a:prstGeom prst="rect">
            <a:avLst/>
          </a:prstGeom>
          <a:ln w="63500">
            <a:solidFill>
              <a:srgbClr val="000000"/>
            </a:solidFill>
            <a:miter lim="400000"/>
          </a:ln>
        </p:spPr>
      </p:pic>
      <p:sp>
        <p:nvSpPr>
          <p:cNvPr id="205" name="4"/>
          <p:cNvSpPr txBox="1"/>
          <p:nvPr/>
        </p:nvSpPr>
        <p:spPr>
          <a:xfrm>
            <a:off x="9991691" y="3071498"/>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a:t>
            </a:r>
          </a:p>
        </p:txBody>
      </p:sp>
    </p:spTree>
    <p:extLst>
      <p:ext uri="{BB962C8B-B14F-4D97-AF65-F5344CB8AC3E}">
        <p14:creationId xmlns:p14="http://schemas.microsoft.com/office/powerpoint/2010/main" val="18499915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2"/>
          <a:stretch>
            <a:fillRect/>
          </a:stretch>
        </p:blipFill>
        <p:spPr>
          <a:xfrm>
            <a:off x="3025602" y="669925"/>
            <a:ext cx="6273801" cy="234951"/>
          </a:xfrm>
          <a:prstGeom prst="rect">
            <a:avLst/>
          </a:prstGeom>
          <a:ln w="12700">
            <a:miter lim="400000"/>
          </a:ln>
        </p:spPr>
      </p:pic>
      <p:sp>
        <p:nvSpPr>
          <p:cNvPr id="208" name="TAL1"/>
          <p:cNvSpPr txBox="1"/>
          <p:nvPr/>
        </p:nvSpPr>
        <p:spPr>
          <a:xfrm>
            <a:off x="5828360" y="222304"/>
            <a:ext cx="45191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lvl1pPr>
          </a:lstStyle>
          <a:p>
            <a:r>
              <a:rPr sz="1600"/>
              <a:t>TAL1</a:t>
            </a:r>
          </a:p>
        </p:txBody>
      </p:sp>
      <p:pic>
        <p:nvPicPr>
          <p:cNvPr id="209" name="Image" descr="Image"/>
          <p:cNvPicPr>
            <a:picLocks noChangeAspect="1"/>
          </p:cNvPicPr>
          <p:nvPr/>
        </p:nvPicPr>
        <p:blipFill>
          <a:blip r:embed="rId3"/>
          <a:stretch>
            <a:fillRect/>
          </a:stretch>
        </p:blipFill>
        <p:spPr>
          <a:xfrm>
            <a:off x="3743325" y="967482"/>
            <a:ext cx="4705351" cy="2489201"/>
          </a:xfrm>
          <a:prstGeom prst="rect">
            <a:avLst/>
          </a:prstGeom>
          <a:ln w="12700">
            <a:miter lim="400000"/>
          </a:ln>
        </p:spPr>
      </p:pic>
      <p:pic>
        <p:nvPicPr>
          <p:cNvPr id="210" name="Image" descr="Image"/>
          <p:cNvPicPr>
            <a:picLocks noChangeAspect="1"/>
          </p:cNvPicPr>
          <p:nvPr/>
        </p:nvPicPr>
        <p:blipFill>
          <a:blip r:embed="rId4"/>
          <a:stretch>
            <a:fillRect/>
          </a:stretch>
        </p:blipFill>
        <p:spPr>
          <a:xfrm>
            <a:off x="3749675" y="3455541"/>
            <a:ext cx="4692651" cy="2895601"/>
          </a:xfrm>
          <a:prstGeom prst="rect">
            <a:avLst/>
          </a:prstGeom>
          <a:ln w="63500">
            <a:solidFill>
              <a:srgbClr val="000000"/>
            </a:solidFill>
            <a:miter lim="400000"/>
          </a:ln>
        </p:spPr>
      </p:pic>
      <p:sp>
        <p:nvSpPr>
          <p:cNvPr id="211" name="1"/>
          <p:cNvSpPr txBox="1"/>
          <p:nvPr/>
        </p:nvSpPr>
        <p:spPr>
          <a:xfrm>
            <a:off x="8141454" y="3539732"/>
            <a:ext cx="1090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1</a:t>
            </a:r>
          </a:p>
        </p:txBody>
      </p:sp>
      <p:sp>
        <p:nvSpPr>
          <p:cNvPr id="7" name="ZBTB7A">
            <a:extLst>
              <a:ext uri="{FF2B5EF4-FFF2-40B4-BE49-F238E27FC236}">
                <a16:creationId xmlns:a16="http://schemas.microsoft.com/office/drawing/2014/main" id="{2DBADD5D-59FD-2C48-8461-E3093F669FDA}"/>
              </a:ext>
            </a:extLst>
          </p:cNvPr>
          <p:cNvSpPr txBox="1"/>
          <p:nvPr/>
        </p:nvSpPr>
        <p:spPr>
          <a:xfrm>
            <a:off x="9353694" y="3696338"/>
            <a:ext cx="66261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ZBTB7A</a:t>
            </a:r>
          </a:p>
        </p:txBody>
      </p:sp>
      <p:sp>
        <p:nvSpPr>
          <p:cNvPr id="8" name="No  K562 DDX3X binding sites">
            <a:extLst>
              <a:ext uri="{FF2B5EF4-FFF2-40B4-BE49-F238E27FC236}">
                <a16:creationId xmlns:a16="http://schemas.microsoft.com/office/drawing/2014/main" id="{34806AF9-0AE7-114C-BD20-B156DA31A9B0}"/>
              </a:ext>
            </a:extLst>
          </p:cNvPr>
          <p:cNvSpPr txBox="1"/>
          <p:nvPr/>
        </p:nvSpPr>
        <p:spPr>
          <a:xfrm>
            <a:off x="9299403" y="3978467"/>
            <a:ext cx="142987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No  K562 DDX3X binding sites</a:t>
            </a:r>
          </a:p>
        </p:txBody>
      </p:sp>
    </p:spTree>
    <p:extLst>
      <p:ext uri="{BB962C8B-B14F-4D97-AF65-F5344CB8AC3E}">
        <p14:creationId xmlns:p14="http://schemas.microsoft.com/office/powerpoint/2010/main" val="38276691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10D0C6-17DE-BD45-87E9-7FEE3AA5F2A4}"/>
              </a:ext>
            </a:extLst>
          </p:cNvPr>
          <p:cNvSpPr txBox="1"/>
          <p:nvPr/>
        </p:nvSpPr>
        <p:spPr>
          <a:xfrm>
            <a:off x="779929" y="672353"/>
            <a:ext cx="11313803" cy="1754326"/>
          </a:xfrm>
          <a:prstGeom prst="rect">
            <a:avLst/>
          </a:prstGeom>
          <a:noFill/>
        </p:spPr>
        <p:txBody>
          <a:bodyPr wrap="none" rtlCol="0">
            <a:spAutoFit/>
          </a:bodyPr>
          <a:lstStyle/>
          <a:p>
            <a:r>
              <a:rPr lang="en-US" dirty="0"/>
              <a:t>Jeff asked: It would be interesting to know the frequency of long DDX3X binding sites in the K562 </a:t>
            </a:r>
            <a:r>
              <a:rPr lang="en-US" dirty="0" err="1"/>
              <a:t>eCLIP</a:t>
            </a:r>
            <a:r>
              <a:rPr lang="en-US" dirty="0"/>
              <a:t> data.  And the </a:t>
            </a:r>
          </a:p>
          <a:p>
            <a:r>
              <a:rPr lang="en-US" dirty="0"/>
              <a:t>frequency of long DDX3X sites in 5'UTRs in the K562 </a:t>
            </a:r>
            <a:r>
              <a:rPr lang="en-US" dirty="0" err="1"/>
              <a:t>eCLIP</a:t>
            </a:r>
            <a:r>
              <a:rPr lang="en-US" dirty="0"/>
              <a:t> data</a:t>
            </a:r>
          </a:p>
          <a:p>
            <a:endParaRPr lang="en-US" dirty="0"/>
          </a:p>
          <a:p>
            <a:r>
              <a:rPr lang="en-US" dirty="0"/>
              <a:t>One combined box plot, then two histograms of the same data.   I’ll have to do a bit more work to answer </a:t>
            </a:r>
          </a:p>
          <a:p>
            <a:r>
              <a:rPr lang="en-US" dirty="0"/>
              <a:t>the second question, regarding 5’UTRs, but FWIW, most of the sites I have seen are, I thin, in (or very near) the 5’UTR.  </a:t>
            </a:r>
          </a:p>
          <a:p>
            <a:r>
              <a:rPr lang="en-US" dirty="0"/>
              <a:t> Isn’t that what we seen in the genome views I sent earlier today?  I might be confused on this point however.</a:t>
            </a:r>
          </a:p>
        </p:txBody>
      </p:sp>
      <p:sp>
        <p:nvSpPr>
          <p:cNvPr id="3" name="AutoShape 2">
            <a:extLst>
              <a:ext uri="{FF2B5EF4-FFF2-40B4-BE49-F238E27FC236}">
                <a16:creationId xmlns:a16="http://schemas.microsoft.com/office/drawing/2014/main" id="{924834CB-1F96-974C-B7B8-6C6F265671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BE5A2981-A3E3-3341-B5EF-1910FF1CD51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F06E0125-99B8-C349-A53C-966879A86AF6}"/>
              </a:ext>
            </a:extLst>
          </p:cNvPr>
          <p:cNvPicPr>
            <a:picLocks noChangeAspect="1"/>
          </p:cNvPicPr>
          <p:nvPr/>
        </p:nvPicPr>
        <p:blipFill>
          <a:blip r:embed="rId2"/>
          <a:stretch>
            <a:fillRect/>
          </a:stretch>
        </p:blipFill>
        <p:spPr>
          <a:xfrm>
            <a:off x="610878" y="2869222"/>
            <a:ext cx="3007407" cy="3124200"/>
          </a:xfrm>
          <a:prstGeom prst="rect">
            <a:avLst/>
          </a:prstGeom>
        </p:spPr>
      </p:pic>
      <p:pic>
        <p:nvPicPr>
          <p:cNvPr id="6" name="Picture 5">
            <a:extLst>
              <a:ext uri="{FF2B5EF4-FFF2-40B4-BE49-F238E27FC236}">
                <a16:creationId xmlns:a16="http://schemas.microsoft.com/office/drawing/2014/main" id="{DF2D20DD-E626-AB4A-9C37-A96A296D8167}"/>
              </a:ext>
            </a:extLst>
          </p:cNvPr>
          <p:cNvPicPr>
            <a:picLocks noChangeAspect="1"/>
          </p:cNvPicPr>
          <p:nvPr/>
        </p:nvPicPr>
        <p:blipFill>
          <a:blip r:embed="rId3"/>
          <a:stretch>
            <a:fillRect/>
          </a:stretch>
        </p:blipFill>
        <p:spPr>
          <a:xfrm>
            <a:off x="4094189" y="2869222"/>
            <a:ext cx="3213030" cy="3337808"/>
          </a:xfrm>
          <a:prstGeom prst="rect">
            <a:avLst/>
          </a:prstGeom>
        </p:spPr>
      </p:pic>
    </p:spTree>
    <p:extLst>
      <p:ext uri="{BB962C8B-B14F-4D97-AF65-F5344CB8AC3E}">
        <p14:creationId xmlns:p14="http://schemas.microsoft.com/office/powerpoint/2010/main" val="396088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1C9E2-9820-5E41-918D-153380FDCCCF}"/>
              </a:ext>
            </a:extLst>
          </p:cNvPr>
          <p:cNvSpPr txBox="1"/>
          <p:nvPr/>
        </p:nvSpPr>
        <p:spPr>
          <a:xfrm>
            <a:off x="766484" y="510989"/>
            <a:ext cx="9560858" cy="5447645"/>
          </a:xfrm>
          <a:prstGeom prst="rect">
            <a:avLst/>
          </a:prstGeom>
          <a:noFill/>
        </p:spPr>
        <p:txBody>
          <a:bodyPr wrap="square" rtlCol="0">
            <a:spAutoFit/>
          </a:bodyPr>
          <a:lstStyle/>
          <a:p>
            <a:r>
              <a:rPr lang="en-US" sz="1200" dirty="0">
                <a:latin typeface="Courier" pitchFamily="2" charset="0"/>
              </a:rPr>
              <a:t>DDX3X has binding sites on 9125 genes out of 16168 reported in K562 cells: 56%</a:t>
            </a:r>
          </a:p>
          <a:p>
            <a:r>
              <a:rPr lang="en-US" sz="1200" dirty="0">
                <a:latin typeface="Courier" pitchFamily="2" charset="0"/>
              </a:rPr>
              <a:t>The top 7 discordant </a:t>
            </a:r>
            <a:r>
              <a:rPr lang="en-US" sz="1200" dirty="0" err="1">
                <a:latin typeface="Courier" pitchFamily="2" charset="0"/>
              </a:rPr>
              <a:t>rna</a:t>
            </a:r>
            <a:r>
              <a:rPr lang="en-US" sz="1200" dirty="0">
                <a:latin typeface="Courier" pitchFamily="2" charset="0"/>
              </a:rPr>
              <a:t>/</a:t>
            </a:r>
            <a:r>
              <a:rPr lang="en-US" sz="1200" dirty="0" err="1">
                <a:latin typeface="Courier" pitchFamily="2" charset="0"/>
              </a:rPr>
              <a:t>srm</a:t>
            </a:r>
            <a:r>
              <a:rPr lang="en-US" sz="1200" dirty="0">
                <a:latin typeface="Courier" pitchFamily="2" charset="0"/>
              </a:rPr>
              <a:t> genes had K562 binding for 6, or 86%.    A more rigorous enrichment analysis is surely needed.  </a:t>
            </a:r>
          </a:p>
          <a:p>
            <a:r>
              <a:rPr lang="en-US" sz="1200" dirty="0">
                <a:latin typeface="Courier" pitchFamily="2" charset="0"/>
              </a:rPr>
              <a:t>Some background: DDX3X (you may know all this and more) is a DEAD-box helicase which </a:t>
            </a:r>
          </a:p>
          <a:p>
            <a:r>
              <a:rPr lang="en-US" sz="1200" b="1" dirty="0">
                <a:latin typeface="Courier" pitchFamily="2" charset="0"/>
              </a:rPr>
              <a:t>regulates RNA processing and metabolism by unwinding short double-stranded (ds) RNAs. Sharing a helicase core composed of two </a:t>
            </a:r>
            <a:r>
              <a:rPr lang="en-US" sz="1200" b="1" dirty="0" err="1">
                <a:latin typeface="Courier" pitchFamily="2" charset="0"/>
              </a:rPr>
              <a:t>RecA</a:t>
            </a:r>
            <a:r>
              <a:rPr lang="en-US" sz="1200" b="1" dirty="0">
                <a:latin typeface="Courier" pitchFamily="2" charset="0"/>
              </a:rPr>
              <a:t>-like domains (D1D2), DDXs function in an ATP-dependent, non-processive manner. As an attractive target for cancer and AIDS treatment, DDX3X and its orthologs are extensively studied, yielding a wealth of biochemical and biophysical data, including structures of apo-D1D2 and post-unwound D1D2:single-stranded  RNA complex, and the structure of a D2:dsRNA complex that is thought to represent a pre-unwound state </a:t>
            </a:r>
            <a:r>
              <a:rPr lang="en-US" sz="1200" dirty="0">
                <a:latin typeface="Courier" pitchFamily="2" charset="0"/>
              </a:rPr>
              <a:t>[song &amp; ji, nature 2019] But probably more relevant here is recently recognized DDX3X pleiotropy: </a:t>
            </a:r>
            <a:r>
              <a:rPr lang="en-US" sz="1200" b="1" dirty="0">
                <a:latin typeface="Courier" pitchFamily="2" charset="0"/>
              </a:rPr>
              <a:t>Multifunctional RNA-binding proteins influence mRNA abundance and translational efficiency of d</a:t>
            </a:r>
          </a:p>
          <a:p>
            <a:r>
              <a:rPr lang="en-US" sz="1200" b="1" dirty="0" err="1">
                <a:latin typeface="Courier" pitchFamily="2" charset="0"/>
              </a:rPr>
              <a:t>istinct</a:t>
            </a:r>
            <a:r>
              <a:rPr lang="en-US" sz="1200" b="1" dirty="0">
                <a:latin typeface="Courier" pitchFamily="2" charset="0"/>
              </a:rPr>
              <a:t> sets of target genes:</a:t>
            </a:r>
            <a:r>
              <a:rPr lang="en-US" sz="1200" dirty="0">
                <a:latin typeface="Courier" pitchFamily="2" charset="0"/>
              </a:rPr>
              <a:t>  </a:t>
            </a:r>
            <a:r>
              <a:rPr lang="en-US" sz="1200" dirty="0">
                <a:latin typeface="Courier" pitchFamily="2" charset="0"/>
                <a:hlinkClick r:id="rId2"/>
              </a:rPr>
              <a:t>https://www.biorxiv.org/content/10.1101/2021.04.13.439465v2</a:t>
            </a:r>
            <a:endParaRPr lang="en-US" sz="1200" dirty="0">
              <a:latin typeface="Courier" pitchFamily="2" charset="0"/>
            </a:endParaRPr>
          </a:p>
          <a:p>
            <a:br>
              <a:rPr lang="en-US" sz="1200" dirty="0">
                <a:latin typeface="Courier" pitchFamily="2" charset="0"/>
              </a:rPr>
            </a:br>
            <a:endParaRPr lang="en-US" sz="1200" dirty="0">
              <a:latin typeface="Courier" pitchFamily="2" charset="0"/>
            </a:endParaRPr>
          </a:p>
          <a:p>
            <a:r>
              <a:rPr lang="en-US" sz="1200" dirty="0">
                <a:latin typeface="Courier" pitchFamily="2" charset="0"/>
              </a:rPr>
              <a:t> ...This led us to denote these RBPs as “multifunctional RBPs” - context-specific RBPs whose</a:t>
            </a:r>
            <a:br>
              <a:rPr lang="en-US" sz="1200" dirty="0">
                <a:latin typeface="Courier" pitchFamily="2" charset="0"/>
              </a:rPr>
            </a:br>
            <a:r>
              <a:rPr lang="en-US" sz="1200" dirty="0">
                <a:latin typeface="Courier" pitchFamily="2" charset="0"/>
              </a:rPr>
              <a:t> functional outcome depends on the set of mRNAs it targets. A key example appears to be the</a:t>
            </a:r>
            <a:br>
              <a:rPr lang="en-US" sz="1200" dirty="0">
                <a:latin typeface="Courier" pitchFamily="2" charset="0"/>
              </a:rPr>
            </a:br>
            <a:r>
              <a:rPr lang="en-US" sz="1200" dirty="0">
                <a:latin typeface="Courier" pitchFamily="2" charset="0"/>
              </a:rPr>
              <a:t> multifunctional RBP DDX3X (Mo et al., 2021; Soto-</a:t>
            </a:r>
            <a:r>
              <a:rPr lang="en-US" sz="1200" dirty="0" err="1">
                <a:latin typeface="Courier" pitchFamily="2" charset="0"/>
              </a:rPr>
              <a:t>Rifo</a:t>
            </a:r>
            <a:r>
              <a:rPr lang="en-US" sz="1200" dirty="0">
                <a:latin typeface="Courier" pitchFamily="2" charset="0"/>
              </a:rPr>
              <a:t> et al., 2012), whose abundance correlates</a:t>
            </a:r>
            <a:br>
              <a:rPr lang="en-US" sz="1200" dirty="0">
                <a:latin typeface="Courier" pitchFamily="2" charset="0"/>
              </a:rPr>
            </a:br>
            <a:r>
              <a:rPr lang="en-US" sz="1200" dirty="0">
                <a:latin typeface="Courier" pitchFamily="2" charset="0"/>
              </a:rPr>
              <a:t> significantly with the mRNA levels of 339 target genes (</a:t>
            </a:r>
            <a:r>
              <a:rPr lang="en-US" sz="1200" dirty="0" err="1">
                <a:latin typeface="Courier" pitchFamily="2" charset="0"/>
              </a:rPr>
              <a:t>padj</a:t>
            </a:r>
            <a:r>
              <a:rPr lang="en-US" sz="1200" dirty="0">
                <a:latin typeface="Courier" pitchFamily="2" charset="0"/>
              </a:rPr>
              <a:t> = 2.83 × 10−5; Glass’ ∆ = 6.9) and</a:t>
            </a:r>
            <a:br>
              <a:rPr lang="en-US" sz="1200" dirty="0">
                <a:latin typeface="Courier" pitchFamily="2" charset="0"/>
              </a:rPr>
            </a:br>
            <a:r>
              <a:rPr lang="en-US" sz="1200" dirty="0">
                <a:latin typeface="Courier" pitchFamily="2" charset="0"/>
              </a:rPr>
              <a:t> the translational efficiency of 730 target genes (</a:t>
            </a:r>
            <a:r>
              <a:rPr lang="en-US" sz="1200" dirty="0" err="1">
                <a:latin typeface="Courier" pitchFamily="2" charset="0"/>
              </a:rPr>
              <a:t>padj</a:t>
            </a:r>
            <a:r>
              <a:rPr lang="en-US" sz="1200" dirty="0">
                <a:latin typeface="Courier" pitchFamily="2" charset="0"/>
              </a:rPr>
              <a:t> = 5.25 × 10−5; Glass’ ∆= 11.89), of which</a:t>
            </a:r>
            <a:br>
              <a:rPr lang="en-US" sz="1200" dirty="0">
                <a:latin typeface="Courier" pitchFamily="2" charset="0"/>
              </a:rPr>
            </a:br>
            <a:r>
              <a:rPr lang="en-US" sz="1200" dirty="0">
                <a:latin typeface="Courier" pitchFamily="2" charset="0"/>
              </a:rPr>
              <a:t> only 43 targets overlap between both sets (Figure 3A and 3C). The consequences of DDX3X binding</a:t>
            </a:r>
            <a:br>
              <a:rPr lang="en-US" sz="1200" dirty="0">
                <a:latin typeface="Courier" pitchFamily="2" charset="0"/>
              </a:rPr>
            </a:br>
            <a:r>
              <a:rPr lang="en-US" sz="1200" dirty="0">
                <a:latin typeface="Courier" pitchFamily="2" charset="0"/>
              </a:rPr>
              <a:t> for mRNA abundance (positive correlation) or TE (</a:t>
            </a:r>
            <a:r>
              <a:rPr lang="en-US" sz="1200" b="1" dirty="0">
                <a:latin typeface="Courier" pitchFamily="2" charset="0"/>
              </a:rPr>
              <a:t>negative correlation</a:t>
            </a:r>
            <a:r>
              <a:rPr lang="en-US" sz="1200" dirty="0">
                <a:latin typeface="Courier" pitchFamily="2" charset="0"/>
              </a:rPr>
              <a:t>) are opposite, though this</a:t>
            </a:r>
            <a:br>
              <a:rPr lang="en-US" sz="1200" dirty="0">
                <a:latin typeface="Courier" pitchFamily="2" charset="0"/>
              </a:rPr>
            </a:br>
            <a:r>
              <a:rPr lang="en-US" sz="1200" dirty="0">
                <a:latin typeface="Courier" pitchFamily="2" charset="0"/>
              </a:rPr>
              <a:t> is not the case for all multifunctional RBPs (Figure S3B).</a:t>
            </a:r>
            <a:br>
              <a:rPr lang="en-US" sz="1200" dirty="0">
                <a:latin typeface="Courier" pitchFamily="2" charset="0"/>
              </a:rPr>
            </a:br>
            <a:endParaRPr lang="en-US" sz="1200" dirty="0">
              <a:latin typeface="Courier" pitchFamily="2" charset="0"/>
            </a:endParaRPr>
          </a:p>
          <a:p>
            <a:r>
              <a:rPr lang="en-US" sz="1200" dirty="0">
                <a:latin typeface="Courier" pitchFamily="2" charset="0"/>
              </a:rPr>
              <a:t>I am not sure if we can find a signature of non-canonical function (that is, other than dsDNA unwinding) from the </a:t>
            </a:r>
            <a:r>
              <a:rPr lang="en-US" sz="1200" dirty="0" err="1">
                <a:latin typeface="Courier" pitchFamily="2" charset="0"/>
              </a:rPr>
              <a:t>eCLIP</a:t>
            </a:r>
            <a:r>
              <a:rPr lang="en-US" sz="1200" dirty="0">
                <a:latin typeface="Courier" pitchFamily="2" charset="0"/>
              </a:rPr>
              <a:t> data.  But for you to critique, and probably discard, the results I show only include long binding sites for DDX3X.  This may turn out to be a poor idea.  FWIW, most of the reported target genes have both short (2bp) and long (&gt;=20bp) binding sites, or none at all.</a:t>
            </a:r>
          </a:p>
          <a:p>
            <a:endParaRPr lang="en-US" sz="1200" dirty="0">
              <a:latin typeface="Courier" pitchFamily="2" charset="0"/>
            </a:endParaRPr>
          </a:p>
        </p:txBody>
      </p:sp>
    </p:spTree>
    <p:extLst>
      <p:ext uri="{BB962C8B-B14F-4D97-AF65-F5344CB8AC3E}">
        <p14:creationId xmlns:p14="http://schemas.microsoft.com/office/powerpoint/2010/main" val="285288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DCF58-2510-7D47-9C80-2F9B694B0B2C}"/>
              </a:ext>
            </a:extLst>
          </p:cNvPr>
          <p:cNvSpPr txBox="1"/>
          <p:nvPr/>
        </p:nvSpPr>
        <p:spPr>
          <a:xfrm>
            <a:off x="134471" y="242047"/>
            <a:ext cx="11779623" cy="5078313"/>
          </a:xfrm>
          <a:prstGeom prst="rect">
            <a:avLst/>
          </a:prstGeom>
          <a:noFill/>
        </p:spPr>
        <p:txBody>
          <a:bodyPr wrap="square" rtlCol="0">
            <a:spAutoFit/>
          </a:bodyPr>
          <a:lstStyle/>
          <a:p>
            <a:r>
              <a:rPr lang="en-US" sz="1200" dirty="0">
                <a:latin typeface="Courier" pitchFamily="2" charset="0"/>
              </a:rPr>
              <a:t>These tasks emerged from our Monday (11 October 2021) meeting.</a:t>
            </a:r>
            <a:br>
              <a:rPr lang="en-US" sz="1200" dirty="0">
                <a:latin typeface="Courier" pitchFamily="2" charset="0"/>
              </a:rPr>
            </a:br>
            <a:r>
              <a:rPr lang="en-US" sz="1200" dirty="0">
                <a:latin typeface="Courier" pitchFamily="2" charset="0"/>
              </a:rPr>
              <a:t>Any suggestions, corrections, other tasks?</a:t>
            </a:r>
            <a:br>
              <a:rPr lang="en-US" sz="1200" dirty="0">
                <a:latin typeface="Courier" pitchFamily="2" charset="0"/>
              </a:rPr>
            </a:br>
            <a:br>
              <a:rPr lang="en-US" sz="1200" dirty="0">
                <a:latin typeface="Courier" pitchFamily="2" charset="0"/>
              </a:rPr>
            </a:br>
            <a:br>
              <a:rPr lang="en-US" sz="1200" dirty="0">
                <a:latin typeface="Courier" pitchFamily="2" charset="0"/>
              </a:rPr>
            </a:br>
            <a:r>
              <a:rPr lang="en-US" sz="1200" dirty="0">
                <a:latin typeface="Courier" pitchFamily="2" charset="0"/>
              </a:rPr>
              <a:t>1) DDX3X has binding sites on 9125/16168 genes reported in K562 cells: 56%.</a:t>
            </a:r>
            <a:br>
              <a:rPr lang="en-US" sz="1200" dirty="0">
                <a:latin typeface="Courier" pitchFamily="2" charset="0"/>
              </a:rPr>
            </a:br>
            <a:r>
              <a:rPr lang="en-US" sz="1200" dirty="0">
                <a:latin typeface="Courier" pitchFamily="2" charset="0"/>
              </a:rPr>
              <a:t>   For the top discordant genes, 6/7 have DDX3X binding sites: 86%</a:t>
            </a:r>
          </a:p>
          <a:p>
            <a:br>
              <a:rPr lang="en-US" sz="1200" dirty="0">
                <a:latin typeface="Courier" pitchFamily="2" charset="0"/>
              </a:rPr>
            </a:br>
            <a:r>
              <a:rPr lang="en-US" sz="1200" dirty="0">
                <a:latin typeface="Courier" pitchFamily="2" charset="0"/>
              </a:rPr>
              <a:t>Jeff suggests I survey all 100 of the </a:t>
            </a:r>
            <a:r>
              <a:rPr lang="en-US" sz="1200" dirty="0" err="1">
                <a:latin typeface="Courier" pitchFamily="2" charset="0"/>
              </a:rPr>
              <a:t>srm</a:t>
            </a:r>
            <a:r>
              <a:rPr lang="en-US" sz="1200" dirty="0">
                <a:latin typeface="Courier" pitchFamily="2" charset="0"/>
              </a:rPr>
              <a:t>/</a:t>
            </a:r>
            <a:r>
              <a:rPr lang="en-US" sz="1200" dirty="0" err="1">
                <a:latin typeface="Courier" pitchFamily="2" charset="0"/>
              </a:rPr>
              <a:t>rna</a:t>
            </a:r>
            <a:r>
              <a:rPr lang="en-US" sz="1200" dirty="0">
                <a:latin typeface="Courier" pitchFamily="2" charset="0"/>
              </a:rPr>
              <a:t>-seq genes. Does binding site frequency fall off as discordance does?</a:t>
            </a:r>
            <a:br>
              <a:rPr lang="en-US" sz="1200" dirty="0">
                <a:latin typeface="Courier" pitchFamily="2" charset="0"/>
              </a:rPr>
            </a:br>
            <a:br>
              <a:rPr lang="en-US" sz="1200" dirty="0">
                <a:latin typeface="Courier" pitchFamily="2" charset="0"/>
              </a:rPr>
            </a:br>
            <a:r>
              <a:rPr lang="en-US" sz="1200" dirty="0">
                <a:latin typeface="Courier" pitchFamily="2" charset="0"/>
              </a:rPr>
              <a:t>2) Is there a </a:t>
            </a:r>
            <a:r>
              <a:rPr lang="en-US" sz="1200" dirty="0" err="1">
                <a:latin typeface="Courier" pitchFamily="2" charset="0"/>
              </a:rPr>
              <a:t>clearcut</a:t>
            </a:r>
            <a:r>
              <a:rPr lang="en-US" sz="1200" dirty="0">
                <a:latin typeface="Courier" pitchFamily="2" charset="0"/>
              </a:rPr>
              <a:t> DDX3X 5’ motif?</a:t>
            </a:r>
            <a:br>
              <a:rPr lang="en-US" sz="1200" dirty="0">
                <a:latin typeface="Courier" pitchFamily="2" charset="0"/>
              </a:rPr>
            </a:br>
            <a:br>
              <a:rPr lang="en-US" sz="1200" dirty="0">
                <a:latin typeface="Courier" pitchFamily="2" charset="0"/>
              </a:rPr>
            </a:br>
            <a:r>
              <a:rPr lang="en-US" sz="1200" dirty="0">
                <a:latin typeface="Courier" pitchFamily="2" charset="0"/>
              </a:rPr>
              <a:t>3) interpolate the ITRAQ data to give it the same timepoints as </a:t>
            </a:r>
            <a:r>
              <a:rPr lang="en-US" sz="1200" dirty="0" err="1">
                <a:latin typeface="Courier" pitchFamily="2" charset="0"/>
              </a:rPr>
              <a:t>srm</a:t>
            </a:r>
            <a:r>
              <a:rPr lang="en-US" sz="1200" dirty="0">
                <a:latin typeface="Courier" pitchFamily="2" charset="0"/>
              </a:rPr>
              <a:t> &amp; </a:t>
            </a:r>
            <a:r>
              <a:rPr lang="en-US" sz="1200" dirty="0" err="1">
                <a:latin typeface="Courier" pitchFamily="2" charset="0"/>
              </a:rPr>
              <a:t>rna</a:t>
            </a:r>
            <a:r>
              <a:rPr lang="en-US" sz="1200" dirty="0">
                <a:latin typeface="Courier" pitchFamily="2" charset="0"/>
              </a:rPr>
              <a:t>-seq.   Compare </a:t>
            </a:r>
            <a:r>
              <a:rPr lang="en-US" sz="1200" dirty="0" err="1">
                <a:latin typeface="Courier" pitchFamily="2" charset="0"/>
              </a:rPr>
              <a:t>itraq</a:t>
            </a:r>
            <a:r>
              <a:rPr lang="en-US" sz="1200" dirty="0">
                <a:latin typeface="Courier" pitchFamily="2" charset="0"/>
              </a:rPr>
              <a:t> and </a:t>
            </a:r>
            <a:r>
              <a:rPr lang="en-US" sz="1200" dirty="0" err="1">
                <a:latin typeface="Courier" pitchFamily="2" charset="0"/>
              </a:rPr>
              <a:t>srm</a:t>
            </a:r>
            <a:r>
              <a:rPr lang="en-US" sz="1200" dirty="0">
                <a:latin typeface="Courier" pitchFamily="2" charset="0"/>
              </a:rPr>
              <a:t>.  </a:t>
            </a:r>
          </a:p>
          <a:p>
            <a:r>
              <a:rPr lang="en-US" sz="1200" dirty="0">
                <a:latin typeface="Courier" pitchFamily="2" charset="0"/>
              </a:rPr>
              <a:t>Is the </a:t>
            </a:r>
            <a:r>
              <a:rPr lang="en-US" sz="1200" dirty="0" err="1">
                <a:latin typeface="Courier" pitchFamily="2" charset="0"/>
              </a:rPr>
              <a:t>itraq</a:t>
            </a:r>
            <a:r>
              <a:rPr lang="en-US" sz="1200" dirty="0">
                <a:latin typeface="Courier" pitchFamily="2" charset="0"/>
              </a:rPr>
              <a:t> useful?  - by which we mean: does it correlate well with the </a:t>
            </a:r>
            <a:r>
              <a:rPr lang="en-US" sz="1200" dirty="0" err="1">
                <a:latin typeface="Courier" pitchFamily="2" charset="0"/>
              </a:rPr>
              <a:t>srm</a:t>
            </a:r>
            <a:r>
              <a:rPr lang="en-US" sz="1200" dirty="0">
                <a:latin typeface="Courier" pitchFamily="2" charset="0"/>
              </a:rPr>
              <a:t>?</a:t>
            </a:r>
            <a:br>
              <a:rPr lang="en-US" sz="1200" dirty="0">
                <a:latin typeface="Courier" pitchFamily="2" charset="0"/>
              </a:rPr>
            </a:br>
            <a:br>
              <a:rPr lang="en-US" sz="1200" dirty="0">
                <a:latin typeface="Courier" pitchFamily="2" charset="0"/>
              </a:rPr>
            </a:br>
            <a:r>
              <a:rPr lang="en-US" sz="1200" dirty="0">
                <a:latin typeface="Courier" pitchFamily="2" charset="0"/>
              </a:rPr>
              <a:t>4) What other cell types do we have for DDX3X?  </a:t>
            </a:r>
            <a:br>
              <a:rPr lang="en-US" sz="1200" dirty="0">
                <a:latin typeface="Courier" pitchFamily="2" charset="0"/>
              </a:rPr>
            </a:br>
            <a:br>
              <a:rPr lang="en-US" sz="1200" dirty="0">
                <a:latin typeface="Courier" pitchFamily="2" charset="0"/>
              </a:rPr>
            </a:br>
            <a:r>
              <a:rPr lang="en-US" sz="1200" dirty="0">
                <a:latin typeface="Courier" pitchFamily="2" charset="0"/>
              </a:rPr>
              <a:t> For DDX3X and (for instance) CTCF as a target, we have these counts:</a:t>
            </a:r>
            <a:br>
              <a:rPr lang="en-US" sz="1200" dirty="0">
                <a:latin typeface="Courier" pitchFamily="2" charset="0"/>
              </a:rPr>
            </a:br>
            <a:br>
              <a:rPr lang="en-US" sz="1200" dirty="0">
                <a:latin typeface="Courier" pitchFamily="2" charset="0"/>
              </a:rPr>
            </a:br>
            <a:r>
              <a:rPr lang="en-US" sz="1200" dirty="0">
                <a:latin typeface="Courier" pitchFamily="2" charset="0"/>
              </a:rPr>
              <a:t>   HEK293  HEK293T    HepG2     K562 </a:t>
            </a:r>
            <a:br>
              <a:rPr lang="en-US" sz="1200" dirty="0">
                <a:latin typeface="Courier" pitchFamily="2" charset="0"/>
              </a:rPr>
            </a:br>
            <a:r>
              <a:rPr lang="en-US" sz="1200" dirty="0">
                <a:latin typeface="Courier" pitchFamily="2" charset="0"/>
              </a:rPr>
              <a:t>      151       1         5       4 </a:t>
            </a:r>
            <a:br>
              <a:rPr lang="en-US" sz="1200" dirty="0">
                <a:latin typeface="Courier" pitchFamily="2" charset="0"/>
              </a:rPr>
            </a:br>
            <a:r>
              <a:rPr lang="en-US" sz="1200" dirty="0">
                <a:latin typeface="Courier" pitchFamily="2" charset="0"/>
              </a:rPr>
              <a:t>     93.8%   0.6%       3.1%     2.5%</a:t>
            </a:r>
            <a:br>
              <a:rPr lang="en-US" sz="1200" dirty="0">
                <a:latin typeface="Courier" pitchFamily="2" charset="0"/>
              </a:rPr>
            </a:br>
            <a:br>
              <a:rPr lang="en-US" sz="1200" dirty="0">
                <a:latin typeface="Courier" pitchFamily="2" charset="0"/>
              </a:rPr>
            </a:br>
            <a:r>
              <a:rPr lang="en-US" sz="1200" dirty="0">
                <a:latin typeface="Courier" pitchFamily="2" charset="0"/>
              </a:rPr>
              <a:t> For DDX3X with any of 18098 genes:</a:t>
            </a:r>
            <a:br>
              <a:rPr lang="en-US" sz="1200" dirty="0">
                <a:latin typeface="Courier" pitchFamily="2" charset="0"/>
              </a:rPr>
            </a:br>
            <a:br>
              <a:rPr lang="en-US" sz="1200" dirty="0">
                <a:latin typeface="Courier" pitchFamily="2" charset="0"/>
              </a:rPr>
            </a:br>
            <a:r>
              <a:rPr lang="en-US" sz="1200" dirty="0">
                <a:latin typeface="Courier" pitchFamily="2" charset="0"/>
              </a:rPr>
              <a:t>    HEK293   HEK293T    HepG2      K562 </a:t>
            </a:r>
            <a:br>
              <a:rPr lang="en-US" sz="1200" dirty="0">
                <a:latin typeface="Courier" pitchFamily="2" charset="0"/>
              </a:rPr>
            </a:br>
            <a:r>
              <a:rPr lang="en-US" sz="1200" dirty="0">
                <a:latin typeface="Courier" pitchFamily="2" charset="0"/>
              </a:rPr>
              <a:t>   1596651      2697    48671     35990 </a:t>
            </a:r>
            <a:br>
              <a:rPr lang="en-US" sz="1200" dirty="0">
                <a:latin typeface="Courier" pitchFamily="2" charset="0"/>
              </a:rPr>
            </a:br>
            <a:r>
              <a:rPr lang="en-US" sz="1200" dirty="0">
                <a:latin typeface="Courier" pitchFamily="2" charset="0"/>
              </a:rPr>
              <a:t>      94.8%      0.2%     2.9%      2.1%</a:t>
            </a:r>
          </a:p>
        </p:txBody>
      </p:sp>
    </p:spTree>
    <p:extLst>
      <p:ext uri="{BB962C8B-B14F-4D97-AF65-F5344CB8AC3E}">
        <p14:creationId xmlns:p14="http://schemas.microsoft.com/office/powerpoint/2010/main" val="377711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86C23-22EA-EF48-94D8-F46D4CD313AC}"/>
              </a:ext>
            </a:extLst>
          </p:cNvPr>
          <p:cNvSpPr txBox="1"/>
          <p:nvPr/>
        </p:nvSpPr>
        <p:spPr>
          <a:xfrm>
            <a:off x="416560" y="690880"/>
            <a:ext cx="9482083" cy="3416320"/>
          </a:xfrm>
          <a:prstGeom prst="rect">
            <a:avLst/>
          </a:prstGeom>
          <a:noFill/>
        </p:spPr>
        <p:txBody>
          <a:bodyPr wrap="none" rtlCol="0">
            <a:spAutoFit/>
          </a:bodyPr>
          <a:lstStyle/>
          <a:p>
            <a:r>
              <a:rPr lang="en-US" sz="1200" dirty="0">
                <a:latin typeface="Courier" pitchFamily="2" charset="0"/>
              </a:rPr>
              <a:t> --- </a:t>
            </a:r>
            <a:r>
              <a:rPr lang="en-US" sz="1200" dirty="0" err="1">
                <a:latin typeface="Courier" pitchFamily="2" charset="0"/>
              </a:rPr>
              <a:t>jeff</a:t>
            </a:r>
            <a:r>
              <a:rPr lang="en-US" sz="1200" dirty="0">
                <a:latin typeface="Courier" pitchFamily="2" charset="0"/>
              </a:rPr>
              <a:t> replies to email</a:t>
            </a:r>
          </a:p>
          <a:p>
            <a:endParaRPr lang="en-US" sz="1200" dirty="0">
              <a:latin typeface="Courier" pitchFamily="2" charset="0"/>
            </a:endParaRPr>
          </a:p>
          <a:p>
            <a:r>
              <a:rPr lang="en-US" sz="1200" dirty="0">
                <a:latin typeface="Courier" pitchFamily="2" charset="0"/>
              </a:rPr>
              <a:t>    for 1) I think it would be interesting to see how the number of targets (as opposed to binding</a:t>
            </a:r>
          </a:p>
          <a:p>
            <a:r>
              <a:rPr lang="en-US" sz="1200" dirty="0">
                <a:latin typeface="Courier" pitchFamily="2" charset="0"/>
              </a:rPr>
              <a:t>    sites, perhaps this what you meant) varies with discordance.</a:t>
            </a:r>
          </a:p>
          <a:p>
            <a:endParaRPr lang="en-US" sz="1200" dirty="0">
              <a:latin typeface="Courier" pitchFamily="2" charset="0"/>
            </a:endParaRPr>
          </a:p>
          <a:p>
            <a:r>
              <a:rPr lang="en-US" sz="1200" dirty="0">
                <a:latin typeface="Courier" pitchFamily="2" charset="0"/>
              </a:rPr>
              <a:t>    Also for 1) it may be that there is not a strong relationship between discordance and targets.</a:t>
            </a:r>
          </a:p>
          <a:p>
            <a:r>
              <a:rPr lang="en-US" sz="1200" dirty="0">
                <a:latin typeface="Courier" pitchFamily="2" charset="0"/>
              </a:rPr>
              <a:t>    For example it is possible that DDX3X expression correlates with target protein expression but</a:t>
            </a:r>
          </a:p>
          <a:p>
            <a:r>
              <a:rPr lang="en-US" sz="1200" dirty="0">
                <a:latin typeface="Courier" pitchFamily="2" charset="0"/>
              </a:rPr>
              <a:t>    not so well with target RNA expression.  Can we also look at target numbers in relation to the</a:t>
            </a:r>
          </a:p>
          <a:p>
            <a:r>
              <a:rPr lang="en-US" sz="1200" dirty="0">
                <a:latin typeface="Courier" pitchFamily="2" charset="0"/>
              </a:rPr>
              <a:t>    strength of DDX3x correlation with target protein expression?  I think you mentioned that you</a:t>
            </a:r>
          </a:p>
          <a:p>
            <a:r>
              <a:rPr lang="en-US" sz="1200" dirty="0">
                <a:latin typeface="Courier" pitchFamily="2" charset="0"/>
              </a:rPr>
              <a:t>    already divided our genes into 3 classes based on discordance.</a:t>
            </a:r>
          </a:p>
          <a:p>
            <a:endParaRPr lang="en-US" sz="1200" dirty="0">
              <a:latin typeface="Courier" pitchFamily="2" charset="0"/>
            </a:endParaRPr>
          </a:p>
          <a:p>
            <a:r>
              <a:rPr lang="en-US" sz="1200" dirty="0">
                <a:latin typeface="Courier" pitchFamily="2" charset="0"/>
              </a:rPr>
              <a:t>    I'm not sure about using HEK293 as the number of targets seems quite different compared to HepG2</a:t>
            </a:r>
          </a:p>
          <a:p>
            <a:r>
              <a:rPr lang="en-US" sz="1200" dirty="0">
                <a:latin typeface="Courier" pitchFamily="2" charset="0"/>
              </a:rPr>
              <a:t>    and K562. Also in the paper that you referenced</a:t>
            </a:r>
          </a:p>
          <a:p>
            <a:endParaRPr lang="en-US" sz="1200" dirty="0">
              <a:latin typeface="Courier" pitchFamily="2" charset="0"/>
            </a:endParaRPr>
          </a:p>
          <a:p>
            <a:r>
              <a:rPr lang="en-US" sz="1200" dirty="0">
                <a:latin typeface="Courier" pitchFamily="2" charset="0"/>
              </a:rPr>
              <a:t>      https://</a:t>
            </a:r>
            <a:r>
              <a:rPr lang="en-US" sz="1200" dirty="0" err="1">
                <a:latin typeface="Courier" pitchFamily="2" charset="0"/>
              </a:rPr>
              <a:t>www.biorxiv.org</a:t>
            </a:r>
            <a:r>
              <a:rPr lang="en-US" sz="1200" dirty="0">
                <a:latin typeface="Courier" pitchFamily="2" charset="0"/>
              </a:rPr>
              <a:t>/content/10.1101/2021.04.13.439465v2.full</a:t>
            </a:r>
          </a:p>
          <a:p>
            <a:endParaRPr lang="en-US" sz="1200" dirty="0">
              <a:latin typeface="Courier" pitchFamily="2" charset="0"/>
            </a:endParaRPr>
          </a:p>
          <a:p>
            <a:r>
              <a:rPr lang="en-US" sz="1200" dirty="0">
                <a:latin typeface="Courier" pitchFamily="2" charset="0"/>
              </a:rPr>
              <a:t>    they only used HepG2 and K562 for some reason. </a:t>
            </a:r>
          </a:p>
          <a:p>
            <a:endParaRPr lang="en-US" sz="1200" dirty="0">
              <a:latin typeface="Courier" pitchFamily="2" charset="0"/>
            </a:endParaRPr>
          </a:p>
        </p:txBody>
      </p:sp>
    </p:spTree>
    <p:extLst>
      <p:ext uri="{BB962C8B-B14F-4D97-AF65-F5344CB8AC3E}">
        <p14:creationId xmlns:p14="http://schemas.microsoft.com/office/powerpoint/2010/main" val="267422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FC1486-39CC-824C-9960-F874776BFE60}"/>
              </a:ext>
            </a:extLst>
          </p:cNvPr>
          <p:cNvPicPr>
            <a:picLocks noChangeAspect="1"/>
          </p:cNvPicPr>
          <p:nvPr/>
        </p:nvPicPr>
        <p:blipFill>
          <a:blip r:embed="rId3"/>
          <a:stretch>
            <a:fillRect/>
          </a:stretch>
        </p:blipFill>
        <p:spPr>
          <a:xfrm>
            <a:off x="286797" y="1633563"/>
            <a:ext cx="11618406" cy="2531590"/>
          </a:xfrm>
          <a:prstGeom prst="rect">
            <a:avLst/>
          </a:prstGeom>
        </p:spPr>
      </p:pic>
      <p:sp>
        <p:nvSpPr>
          <p:cNvPr id="3" name="TextBox 2">
            <a:extLst>
              <a:ext uri="{FF2B5EF4-FFF2-40B4-BE49-F238E27FC236}">
                <a16:creationId xmlns:a16="http://schemas.microsoft.com/office/drawing/2014/main" id="{1944E6F0-F9A1-F04E-966C-7C607C72E5E0}"/>
              </a:ext>
            </a:extLst>
          </p:cNvPr>
          <p:cNvSpPr txBox="1"/>
          <p:nvPr/>
        </p:nvSpPr>
        <p:spPr>
          <a:xfrm>
            <a:off x="3050662" y="289972"/>
            <a:ext cx="5697009" cy="830997"/>
          </a:xfrm>
          <a:prstGeom prst="rect">
            <a:avLst/>
          </a:prstGeom>
          <a:noFill/>
        </p:spPr>
        <p:txBody>
          <a:bodyPr wrap="none" rtlCol="0">
            <a:spAutoFit/>
          </a:bodyPr>
          <a:lstStyle/>
          <a:p>
            <a:pPr algn="ctr"/>
            <a:r>
              <a:rPr lang="en-US" sz="2400" dirty="0"/>
              <a:t>Traditional mRNA-only model of KLF1 mRNA</a:t>
            </a:r>
          </a:p>
          <a:p>
            <a:pPr algn="ctr"/>
            <a:r>
              <a:rPr lang="en-US" sz="2400" dirty="0"/>
              <a:t>DDX3X  not in this model</a:t>
            </a:r>
          </a:p>
        </p:txBody>
      </p:sp>
    </p:spTree>
    <p:extLst>
      <p:ext uri="{BB962C8B-B14F-4D97-AF65-F5344CB8AC3E}">
        <p14:creationId xmlns:p14="http://schemas.microsoft.com/office/powerpoint/2010/main" val="2943282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62D9F-F1C3-6D45-8A75-179360C27E12}"/>
              </a:ext>
            </a:extLst>
          </p:cNvPr>
          <p:cNvSpPr txBox="1"/>
          <p:nvPr/>
        </p:nvSpPr>
        <p:spPr>
          <a:xfrm>
            <a:off x="1249680" y="619760"/>
            <a:ext cx="9482083" cy="6001643"/>
          </a:xfrm>
          <a:prstGeom prst="rect">
            <a:avLst/>
          </a:prstGeom>
          <a:noFill/>
        </p:spPr>
        <p:txBody>
          <a:bodyPr wrap="none" rtlCol="0">
            <a:spAutoFit/>
          </a:bodyPr>
          <a:lstStyle/>
          <a:p>
            <a:r>
              <a:rPr lang="en-US" sz="1200" dirty="0">
                <a:latin typeface="Courier" pitchFamily="2" charset="0"/>
              </a:rPr>
              <a:t> From Jeff: I noticed that they processed the </a:t>
            </a:r>
            <a:r>
              <a:rPr lang="en-US" sz="1200" dirty="0" err="1">
                <a:latin typeface="Courier" pitchFamily="2" charset="0"/>
              </a:rPr>
              <a:t>eCLIP</a:t>
            </a:r>
            <a:r>
              <a:rPr lang="en-US" sz="1200" dirty="0">
                <a:latin typeface="Courier" pitchFamily="2" charset="0"/>
              </a:rPr>
              <a:t> data as described here:</a:t>
            </a:r>
          </a:p>
          <a:p>
            <a:endParaRPr lang="en-US" sz="1200" dirty="0">
              <a:latin typeface="Courier" pitchFamily="2" charset="0"/>
            </a:endParaRPr>
          </a:p>
          <a:p>
            <a:r>
              <a:rPr lang="en-US" sz="1200" dirty="0">
                <a:latin typeface="Courier" pitchFamily="2" charset="0"/>
              </a:rPr>
              <a:t>      Processed </a:t>
            </a:r>
            <a:r>
              <a:rPr lang="en-US" sz="1200" dirty="0" err="1">
                <a:latin typeface="Courier" pitchFamily="2" charset="0"/>
              </a:rPr>
              <a:t>eCLIP</a:t>
            </a:r>
            <a:r>
              <a:rPr lang="en-US" sz="1200" dirty="0">
                <a:latin typeface="Courier" pitchFamily="2" charset="0"/>
              </a:rPr>
              <a:t> data of 150 RBPs were obtained from ENCODE (Davis et al., 2018) for HepG2 (n</a:t>
            </a:r>
          </a:p>
          <a:p>
            <a:r>
              <a:rPr lang="en-US" sz="1200" dirty="0">
                <a:latin typeface="Courier" pitchFamily="2" charset="0"/>
              </a:rPr>
              <a:t>      = 103) and K562 (n = 120) cell lines. Datasets consisted of BED files containing </a:t>
            </a:r>
            <a:r>
              <a:rPr lang="en-US" sz="1200" dirty="0" err="1">
                <a:latin typeface="Courier" pitchFamily="2" charset="0"/>
              </a:rPr>
              <a:t>eCLIP</a:t>
            </a:r>
            <a:r>
              <a:rPr lang="en-US" sz="1200" dirty="0">
                <a:latin typeface="Courier" pitchFamily="2" charset="0"/>
              </a:rPr>
              <a:t> peaks</a:t>
            </a:r>
          </a:p>
          <a:p>
            <a:r>
              <a:rPr lang="en-US" sz="1200" dirty="0">
                <a:latin typeface="Courier" pitchFamily="2" charset="0"/>
              </a:rPr>
              <a:t>      and BAM files containing reads mapped to the human genome (GRCh38.p10/hg38). The</a:t>
            </a:r>
          </a:p>
          <a:p>
            <a:r>
              <a:rPr lang="en-US" sz="1200" dirty="0">
                <a:latin typeface="Courier" pitchFamily="2" charset="0"/>
              </a:rPr>
              <a:t>      identification of robust </a:t>
            </a:r>
            <a:r>
              <a:rPr lang="en-US" sz="1200" dirty="0" err="1">
                <a:latin typeface="Courier" pitchFamily="2" charset="0"/>
              </a:rPr>
              <a:t>eCLIP</a:t>
            </a:r>
            <a:r>
              <a:rPr lang="en-US" sz="1200" dirty="0">
                <a:latin typeface="Courier" pitchFamily="2" charset="0"/>
              </a:rPr>
              <a:t> peaks across replicates and cell lines was performed as</a:t>
            </a:r>
          </a:p>
          <a:p>
            <a:r>
              <a:rPr lang="en-US" sz="1200" dirty="0">
                <a:latin typeface="Courier" pitchFamily="2" charset="0"/>
              </a:rPr>
              <a:t>      suggested by Van Nostrand and colleagues (Van Nostrand et al., 2020). First, we used </a:t>
            </a:r>
            <a:r>
              <a:rPr lang="en-US" sz="1200" dirty="0" err="1">
                <a:latin typeface="Courier" pitchFamily="2" charset="0"/>
              </a:rPr>
              <a:t>BEDTools</a:t>
            </a:r>
            <a:endParaRPr lang="en-US" sz="1200" dirty="0">
              <a:latin typeface="Courier" pitchFamily="2" charset="0"/>
            </a:endParaRPr>
          </a:p>
          <a:p>
            <a:r>
              <a:rPr lang="en-US" sz="1200" dirty="0">
                <a:latin typeface="Courier" pitchFamily="2" charset="0"/>
              </a:rPr>
              <a:t>      (Quinlan &amp; Hall, 2010) to quantify the coverage of each predicted peak using input (mock) and</a:t>
            </a:r>
          </a:p>
          <a:p>
            <a:r>
              <a:rPr lang="en-US" sz="1200" dirty="0">
                <a:latin typeface="Courier" pitchFamily="2" charset="0"/>
              </a:rPr>
              <a:t>      immunoprecipitation (IP, antibody against RBP) BAM files. Next, for each peak, the relative</a:t>
            </a:r>
          </a:p>
          <a:p>
            <a:r>
              <a:rPr lang="en-US" sz="1200" dirty="0">
                <a:latin typeface="Courier" pitchFamily="2" charset="0"/>
              </a:rPr>
              <a:t>      information content was defined as pi x log2 (pi/qi), where p and q are the sums of reads</a:t>
            </a:r>
          </a:p>
          <a:p>
            <a:r>
              <a:rPr lang="en-US" sz="1200" dirty="0">
                <a:latin typeface="Courier" pitchFamily="2" charset="0"/>
              </a:rPr>
              <a:t>      mapping to the peak in IP and negative control respectively. The information content was used</a:t>
            </a:r>
          </a:p>
          <a:p>
            <a:r>
              <a:rPr lang="en-US" sz="1200" dirty="0">
                <a:latin typeface="Courier" pitchFamily="2" charset="0"/>
              </a:rPr>
              <a:t>      to calculate the Irreproducible Discovery Rate (IDR) (Li et al., 2011), a parameter indicating</a:t>
            </a:r>
          </a:p>
          <a:p>
            <a:r>
              <a:rPr lang="en-US" sz="1200" dirty="0">
                <a:latin typeface="Courier" pitchFamily="2" charset="0"/>
              </a:rPr>
              <a:t>      reproducible peaks across biological replicates. A significant and reproducible peak was</a:t>
            </a:r>
          </a:p>
          <a:p>
            <a:r>
              <a:rPr lang="en-US" sz="1200" dirty="0">
                <a:latin typeface="Courier" pitchFamily="2" charset="0"/>
              </a:rPr>
              <a:t>      defined meeting an IDR cut-off &lt; 0.01, p-value ≤ 10−5 and fold-enrichment (FC) &gt; 8. In case</a:t>
            </a:r>
          </a:p>
          <a:p>
            <a:r>
              <a:rPr lang="en-US" sz="1200" dirty="0">
                <a:latin typeface="Courier" pitchFamily="2" charset="0"/>
              </a:rPr>
              <a:t>      two or more peaks overlapped the same genomic region, the most significant one was included in</a:t>
            </a:r>
          </a:p>
          <a:p>
            <a:r>
              <a:rPr lang="en-US" sz="1200" dirty="0">
                <a:latin typeface="Courier" pitchFamily="2" charset="0"/>
              </a:rPr>
              <a:t>      the peak table. Additionally, non-overlapping peaks were pooled into a single table, in order</a:t>
            </a:r>
          </a:p>
          <a:p>
            <a:r>
              <a:rPr lang="en-US" sz="1200" dirty="0">
                <a:latin typeface="Courier" pitchFamily="2" charset="0"/>
              </a:rPr>
              <a:t>      to get a complete set in both cell lines. While CLIP data was produced in a non-cardiac</a:t>
            </a:r>
          </a:p>
          <a:p>
            <a:r>
              <a:rPr lang="en-US" sz="1200" dirty="0">
                <a:latin typeface="Courier" pitchFamily="2" charset="0"/>
              </a:rPr>
              <a:t>      setting, CLIP signals are usually preserved among similarly expressed genes of the same RBP</a:t>
            </a:r>
          </a:p>
          <a:p>
            <a:r>
              <a:rPr lang="en-US" sz="1200" dirty="0">
                <a:latin typeface="Courier" pitchFamily="2" charset="0"/>
              </a:rPr>
              <a:t>      independent of the cell line, with peak differences instead reflecting cell type-specific</a:t>
            </a:r>
          </a:p>
          <a:p>
            <a:r>
              <a:rPr lang="en-US" sz="1200" dirty="0">
                <a:latin typeface="Courier" pitchFamily="2" charset="0"/>
              </a:rPr>
              <a:t>      expression rather than binding affinity (Van Nostrand et al., 2020). Additionally, for the</a:t>
            </a:r>
          </a:p>
          <a:p>
            <a:r>
              <a:rPr lang="en-US" sz="1200" dirty="0">
                <a:latin typeface="Courier" pitchFamily="2" charset="0"/>
              </a:rPr>
              <a:t>      muscle-specific splicing repressor RBM20, which was not part of the ENCODE dataset but</a:t>
            </a:r>
          </a:p>
          <a:p>
            <a:r>
              <a:rPr lang="en-US" sz="1200" dirty="0">
                <a:latin typeface="Courier" pitchFamily="2" charset="0"/>
              </a:rPr>
              <a:t>      included for its importance for cardiac splicing and heart disease (</a:t>
            </a:r>
            <a:r>
              <a:rPr lang="en-US" sz="1200" dirty="0" err="1">
                <a:latin typeface="Courier" pitchFamily="2" charset="0"/>
              </a:rPr>
              <a:t>Maatz</a:t>
            </a:r>
            <a:r>
              <a:rPr lang="en-US" sz="1200" dirty="0">
                <a:latin typeface="Courier" pitchFamily="2" charset="0"/>
              </a:rPr>
              <a:t> et al., 2014; Guo et</a:t>
            </a:r>
          </a:p>
          <a:p>
            <a:r>
              <a:rPr lang="en-US" sz="1200" dirty="0">
                <a:latin typeface="Courier" pitchFamily="2" charset="0"/>
              </a:rPr>
              <a:t>      al., 2012), significant rat RBM20 HITS-CLIP targets were obtained from </a:t>
            </a:r>
            <a:r>
              <a:rPr lang="en-US" sz="1200" dirty="0" err="1">
                <a:latin typeface="Courier" pitchFamily="2" charset="0"/>
              </a:rPr>
              <a:t>Maatz</a:t>
            </a:r>
            <a:r>
              <a:rPr lang="en-US" sz="1200" dirty="0">
                <a:latin typeface="Courier" pitchFamily="2" charset="0"/>
              </a:rPr>
              <a:t> et al. (</a:t>
            </a:r>
            <a:r>
              <a:rPr lang="en-US" sz="1200" dirty="0" err="1">
                <a:latin typeface="Courier" pitchFamily="2" charset="0"/>
              </a:rPr>
              <a:t>Maatz</a:t>
            </a:r>
            <a:r>
              <a:rPr lang="en-US" sz="1200" dirty="0">
                <a:latin typeface="Courier" pitchFamily="2" charset="0"/>
              </a:rPr>
              <a:t> et</a:t>
            </a:r>
          </a:p>
          <a:p>
            <a:r>
              <a:rPr lang="en-US" sz="1200" dirty="0">
                <a:latin typeface="Courier" pitchFamily="2" charset="0"/>
              </a:rPr>
              <a:t>      al., 2014) and converted to GRCh38.p10/hg38 genomic coordinates. Only 143 RBPs with expression</a:t>
            </a:r>
          </a:p>
          <a:p>
            <a:r>
              <a:rPr lang="en-US" sz="1200" dirty="0">
                <a:latin typeface="Courier" pitchFamily="2" charset="0"/>
              </a:rPr>
              <a:t>      in human heart tissue were kept (mean FPKM across samples &gt;1; 142 ENCODE RBPs and</a:t>
            </a:r>
          </a:p>
          <a:p>
            <a:r>
              <a:rPr lang="en-US" sz="1200" dirty="0">
                <a:latin typeface="Courier" pitchFamily="2" charset="0"/>
              </a:rPr>
              <a:t>      RBM20). Overall, we retrieved an average of 4,300 </a:t>
            </a:r>
            <a:r>
              <a:rPr lang="en-US" sz="1200" dirty="0" err="1">
                <a:latin typeface="Courier" pitchFamily="2" charset="0"/>
              </a:rPr>
              <a:t>eCLIP</a:t>
            </a:r>
            <a:r>
              <a:rPr lang="en-US" sz="1200" dirty="0">
                <a:latin typeface="Courier" pitchFamily="2" charset="0"/>
              </a:rPr>
              <a:t>-seq peaks per experiment. Finally, we</a:t>
            </a:r>
          </a:p>
          <a:p>
            <a:r>
              <a:rPr lang="en-US" sz="1200" dirty="0">
                <a:latin typeface="Courier" pitchFamily="2" charset="0"/>
              </a:rPr>
              <a:t>      mapped these peaks to the annotated transcriptome (</a:t>
            </a:r>
            <a:r>
              <a:rPr lang="en-US" sz="1200" dirty="0" err="1">
                <a:latin typeface="Courier" pitchFamily="2" charset="0"/>
              </a:rPr>
              <a:t>Ensembl</a:t>
            </a:r>
            <a:r>
              <a:rPr lang="en-US" sz="1200" dirty="0">
                <a:latin typeface="Courier" pitchFamily="2" charset="0"/>
              </a:rPr>
              <a:t> v.87) and, for each RBP experiment,</a:t>
            </a:r>
          </a:p>
          <a:p>
            <a:r>
              <a:rPr lang="en-US" sz="1200" dirty="0">
                <a:latin typeface="Courier" pitchFamily="2" charset="0"/>
              </a:rPr>
              <a:t>      all the genes supported by at least one CLIP-seq peak were defined as putative target genes.</a:t>
            </a:r>
          </a:p>
          <a:p>
            <a:endParaRPr lang="en-US" sz="1200" dirty="0">
              <a:latin typeface="Courier" pitchFamily="2" charset="0"/>
            </a:endParaRPr>
          </a:p>
          <a:p>
            <a:endParaRPr lang="en-US" sz="1200" dirty="0">
              <a:latin typeface="Courier" pitchFamily="2" charset="0"/>
            </a:endParaRPr>
          </a:p>
          <a:p>
            <a:r>
              <a:rPr lang="en-US" sz="1200" dirty="0">
                <a:latin typeface="Courier" pitchFamily="2" charset="0"/>
              </a:rPr>
              <a:t>   Would it be worthwhile following this methodology?</a:t>
            </a:r>
          </a:p>
          <a:p>
            <a:endParaRPr lang="en-US" sz="1200" dirty="0">
              <a:latin typeface="Courier" pitchFamily="2" charset="0"/>
            </a:endParaRPr>
          </a:p>
        </p:txBody>
      </p:sp>
    </p:spTree>
    <p:extLst>
      <p:ext uri="{BB962C8B-B14F-4D97-AF65-F5344CB8AC3E}">
        <p14:creationId xmlns:p14="http://schemas.microsoft.com/office/powerpoint/2010/main" val="8203399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210CF-89AC-B444-9162-C51F471111A1}"/>
              </a:ext>
            </a:extLst>
          </p:cNvPr>
          <p:cNvSpPr txBox="1"/>
          <p:nvPr/>
        </p:nvSpPr>
        <p:spPr>
          <a:xfrm>
            <a:off x="1330960" y="152400"/>
            <a:ext cx="8869736" cy="369332"/>
          </a:xfrm>
          <a:prstGeom prst="rect">
            <a:avLst/>
          </a:prstGeom>
          <a:noFill/>
        </p:spPr>
        <p:txBody>
          <a:bodyPr wrap="none" rtlCol="0">
            <a:spAutoFit/>
          </a:bodyPr>
          <a:lstStyle/>
          <a:p>
            <a:r>
              <a:rPr lang="en-US" dirty="0">
                <a:latin typeface="Courier" pitchFamily="2" charset="0"/>
              </a:rPr>
              <a:t>Does DDX3X binding site frequency fall off as discordance does?</a:t>
            </a:r>
            <a:endParaRPr lang="en-US" dirty="0"/>
          </a:p>
        </p:txBody>
      </p:sp>
      <p:sp>
        <p:nvSpPr>
          <p:cNvPr id="3" name="TextBox 2">
            <a:extLst>
              <a:ext uri="{FF2B5EF4-FFF2-40B4-BE49-F238E27FC236}">
                <a16:creationId xmlns:a16="http://schemas.microsoft.com/office/drawing/2014/main" id="{F8B8812B-D323-F747-B424-DD83EF870000}"/>
              </a:ext>
            </a:extLst>
          </p:cNvPr>
          <p:cNvSpPr txBox="1"/>
          <p:nvPr/>
        </p:nvSpPr>
        <p:spPr>
          <a:xfrm>
            <a:off x="1041637" y="1009125"/>
            <a:ext cx="10088880" cy="5324535"/>
          </a:xfrm>
          <a:prstGeom prst="rect">
            <a:avLst/>
          </a:prstGeom>
          <a:noFill/>
        </p:spPr>
        <p:txBody>
          <a:bodyPr wrap="square" rtlCol="0">
            <a:spAutoFit/>
          </a:bodyPr>
          <a:lstStyle/>
          <a:p>
            <a:r>
              <a:rPr lang="en-US" sz="1200" dirty="0">
                <a:latin typeface="Courier" pitchFamily="2" charset="0"/>
              </a:rPr>
              <a:t>hagfish: ~/</a:t>
            </a:r>
            <a:r>
              <a:rPr lang="en-US" sz="1200" dirty="0" err="1">
                <a:latin typeface="Courier" pitchFamily="2" charset="0"/>
              </a:rPr>
              <a:t>github</a:t>
            </a:r>
            <a:r>
              <a:rPr lang="en-US" sz="1200" dirty="0">
                <a:latin typeface="Courier" pitchFamily="2" charset="0"/>
              </a:rPr>
              <a:t>/</a:t>
            </a:r>
            <a:r>
              <a:rPr lang="en-US" sz="1200" dirty="0" err="1">
                <a:latin typeface="Courier" pitchFamily="2" charset="0"/>
              </a:rPr>
              <a:t>TrenaProjectErythropoiesis</a:t>
            </a:r>
            <a:r>
              <a:rPr lang="en-US" sz="1200" dirty="0">
                <a:latin typeface="Courier" pitchFamily="2" charset="0"/>
              </a:rPr>
              <a:t>/explore/</a:t>
            </a:r>
            <a:r>
              <a:rPr lang="en-US" sz="1200" dirty="0" err="1">
                <a:latin typeface="Courier" pitchFamily="2" charset="0"/>
              </a:rPr>
              <a:t>rbp</a:t>
            </a:r>
            <a:r>
              <a:rPr lang="en-US" sz="1200" dirty="0">
                <a:latin typeface="Courier" pitchFamily="2" charset="0"/>
              </a:rPr>
              <a:t>/</a:t>
            </a:r>
            <a:r>
              <a:rPr lang="en-US" sz="1200" dirty="0" err="1">
                <a:latin typeface="Courier" pitchFamily="2" charset="0"/>
              </a:rPr>
              <a:t>discordants</a:t>
            </a:r>
            <a:r>
              <a:rPr lang="en-US" sz="1200" dirty="0">
                <a:latin typeface="Courier" pitchFamily="2" charset="0"/>
              </a:rPr>
              <a:t>/ddx3x.vs.discordance.100.genes.R </a:t>
            </a:r>
          </a:p>
          <a:p>
            <a:r>
              <a:rPr lang="en-US" sz="1200" dirty="0">
                <a:latin typeface="Courier" pitchFamily="2" charset="0"/>
              </a:rPr>
              <a:t>function </a:t>
            </a:r>
            <a:r>
              <a:rPr lang="en-US" sz="1200" dirty="0" err="1">
                <a:latin typeface="Courier" pitchFamily="2" charset="0"/>
              </a:rPr>
              <a:t>build.discordanceAndHitsTable</a:t>
            </a:r>
            <a:endParaRPr lang="en-US" sz="1200" dirty="0">
              <a:latin typeface="Courier" pitchFamily="2" charset="0"/>
            </a:endParaRPr>
          </a:p>
          <a:p>
            <a:r>
              <a:rPr lang="en-US" sz="800" dirty="0">
                <a:latin typeface="Courier" pitchFamily="2" charset="0"/>
              </a:rPr>
              <a:t>&gt; </a:t>
            </a:r>
            <a:r>
              <a:rPr lang="en-US" sz="800" dirty="0" err="1">
                <a:latin typeface="Courier" pitchFamily="2" charset="0"/>
              </a:rPr>
              <a:t>tbl.discordance</a:t>
            </a:r>
            <a:r>
              <a:rPr lang="en-US" sz="800" dirty="0">
                <a:latin typeface="Courier" pitchFamily="2" charset="0"/>
              </a:rPr>
              <a:t> &lt;- </a:t>
            </a:r>
            <a:r>
              <a:rPr lang="en-US" sz="800" dirty="0" err="1">
                <a:latin typeface="Courier" pitchFamily="2" charset="0"/>
              </a:rPr>
              <a:t>calculate.discordance</a:t>
            </a:r>
            <a:r>
              <a:rPr lang="en-US" sz="800" dirty="0">
                <a:latin typeface="Courier" pitchFamily="2" charset="0"/>
              </a:rPr>
              <a:t>()</a:t>
            </a:r>
          </a:p>
          <a:p>
            <a:r>
              <a:rPr lang="en-US" sz="800" dirty="0">
                <a:latin typeface="Courier" pitchFamily="2" charset="0"/>
              </a:rPr>
              <a:t>&gt; head(</a:t>
            </a:r>
            <a:r>
              <a:rPr lang="en-US" sz="800" dirty="0" err="1">
                <a:latin typeface="Courier" pitchFamily="2" charset="0"/>
              </a:rPr>
              <a:t>tbl.discordance</a:t>
            </a:r>
            <a:r>
              <a:rPr lang="en-US" sz="800" dirty="0">
                <a:latin typeface="Courier" pitchFamily="2" charset="0"/>
              </a:rPr>
              <a:t>)</a:t>
            </a:r>
          </a:p>
          <a:p>
            <a:r>
              <a:rPr lang="en-US" sz="800" dirty="0">
                <a:latin typeface="Courier" pitchFamily="2" charset="0"/>
              </a:rPr>
              <a:t> gene protein </a:t>
            </a:r>
            <a:r>
              <a:rPr lang="en-US" sz="800" dirty="0" err="1">
                <a:latin typeface="Courier" pitchFamily="2" charset="0"/>
              </a:rPr>
              <a:t>cor.early</a:t>
            </a:r>
            <a:r>
              <a:rPr lang="en-US" sz="800" dirty="0">
                <a:latin typeface="Courier" pitchFamily="2" charset="0"/>
              </a:rPr>
              <a:t> </a:t>
            </a:r>
            <a:r>
              <a:rPr lang="en-US" sz="800" dirty="0" err="1">
                <a:latin typeface="Courier" pitchFamily="2" charset="0"/>
              </a:rPr>
              <a:t>cor.late</a:t>
            </a:r>
            <a:r>
              <a:rPr lang="en-US" sz="800" dirty="0">
                <a:latin typeface="Courier" pitchFamily="2" charset="0"/>
              </a:rPr>
              <a:t> </a:t>
            </a:r>
            <a:r>
              <a:rPr lang="en-US" sz="800" dirty="0" err="1">
                <a:latin typeface="Courier" pitchFamily="2" charset="0"/>
              </a:rPr>
              <a:t>cor.all</a:t>
            </a:r>
            <a:r>
              <a:rPr lang="en-US" sz="800" dirty="0">
                <a:latin typeface="Courier" pitchFamily="2" charset="0"/>
              </a:rPr>
              <a:t> </a:t>
            </a:r>
            <a:r>
              <a:rPr lang="en-US" sz="800" dirty="0" err="1">
                <a:latin typeface="Courier" pitchFamily="2" charset="0"/>
              </a:rPr>
              <a:t>corDelta</a:t>
            </a:r>
            <a:endParaRPr lang="en-US" sz="800" dirty="0">
              <a:latin typeface="Courier" pitchFamily="2" charset="0"/>
            </a:endParaRPr>
          </a:p>
          <a:p>
            <a:r>
              <a:rPr lang="en-US" sz="800" dirty="0">
                <a:latin typeface="Courier" pitchFamily="2" charset="0"/>
              </a:rPr>
              <a:t>1 TCF3   TCF3p      0.83    -0.86    0.09    -1.69</a:t>
            </a:r>
          </a:p>
          <a:p>
            <a:r>
              <a:rPr lang="en-US" sz="800" dirty="0">
                <a:latin typeface="Courier" pitchFamily="2" charset="0"/>
              </a:rPr>
              <a:t>2 HLTF   </a:t>
            </a:r>
            <a:r>
              <a:rPr lang="en-US" sz="800" dirty="0" err="1">
                <a:latin typeface="Courier" pitchFamily="2" charset="0"/>
              </a:rPr>
              <a:t>HLTFp</a:t>
            </a:r>
            <a:r>
              <a:rPr lang="en-US" sz="800" dirty="0">
                <a:latin typeface="Courier" pitchFamily="2" charset="0"/>
              </a:rPr>
              <a:t>      0.89    -0.68    0.07    -1.56</a:t>
            </a:r>
          </a:p>
          <a:p>
            <a:r>
              <a:rPr lang="en-US" sz="800" dirty="0">
                <a:latin typeface="Courier" pitchFamily="2" charset="0"/>
              </a:rPr>
              <a:t>3 E2F4   E2F4p      0.89    -0.64    0.25    -1.53</a:t>
            </a:r>
          </a:p>
          <a:p>
            <a:r>
              <a:rPr lang="en-US" sz="800" dirty="0">
                <a:latin typeface="Courier" pitchFamily="2" charset="0"/>
              </a:rPr>
              <a:t>4 CTCF   </a:t>
            </a:r>
            <a:r>
              <a:rPr lang="en-US" sz="800" dirty="0" err="1">
                <a:latin typeface="Courier" pitchFamily="2" charset="0"/>
              </a:rPr>
              <a:t>CTCFp</a:t>
            </a:r>
            <a:r>
              <a:rPr lang="en-US" sz="800" dirty="0">
                <a:latin typeface="Courier" pitchFamily="2" charset="0"/>
              </a:rPr>
              <a:t>      0.71    -0.79    0.03    -1.50</a:t>
            </a:r>
          </a:p>
          <a:p>
            <a:r>
              <a:rPr lang="en-US" sz="800" dirty="0">
                <a:latin typeface="Courier" pitchFamily="2" charset="0"/>
              </a:rPr>
              <a:t>5 KLF1   KLF1p      0.83    -0.64    0.49    -1.47</a:t>
            </a:r>
          </a:p>
          <a:p>
            <a:r>
              <a:rPr lang="en-US" sz="800" dirty="0">
                <a:latin typeface="Courier" pitchFamily="2" charset="0"/>
              </a:rPr>
              <a:t>6 E2F8   E2F8p      0.77    -0.68    0.24    -1.45</a:t>
            </a:r>
          </a:p>
          <a:p>
            <a:r>
              <a:rPr lang="en-US" sz="800" dirty="0">
                <a:latin typeface="Courier" pitchFamily="2" charset="0"/>
              </a:rPr>
              <a:t> &gt; </a:t>
            </a:r>
            <a:r>
              <a:rPr lang="en-US" sz="800" dirty="0" err="1">
                <a:latin typeface="Courier" pitchFamily="2" charset="0"/>
              </a:rPr>
              <a:t>tbl.hits</a:t>
            </a:r>
            <a:r>
              <a:rPr lang="en-US" sz="800" dirty="0">
                <a:latin typeface="Courier" pitchFamily="2" charset="0"/>
              </a:rPr>
              <a:t> &lt;- get.ddx3x.binding.sites(</a:t>
            </a:r>
            <a:r>
              <a:rPr lang="en-US" sz="800" dirty="0" err="1">
                <a:latin typeface="Courier" pitchFamily="2" charset="0"/>
              </a:rPr>
              <a:t>tbl.discordances</a:t>
            </a:r>
            <a:r>
              <a:rPr lang="en-US" sz="800" dirty="0">
                <a:latin typeface="Courier" pitchFamily="2" charset="0"/>
              </a:rPr>
              <a:t>)</a:t>
            </a:r>
          </a:p>
          <a:p>
            <a:r>
              <a:rPr lang="en-US" sz="800" dirty="0">
                <a:latin typeface="Courier" pitchFamily="2" charset="0"/>
              </a:rPr>
              <a:t>&gt; head(</a:t>
            </a:r>
            <a:r>
              <a:rPr lang="en-US" sz="800" dirty="0" err="1">
                <a:latin typeface="Courier" pitchFamily="2" charset="0"/>
              </a:rPr>
              <a:t>tbl.hits</a:t>
            </a:r>
            <a:r>
              <a:rPr lang="en-US" sz="800" dirty="0">
                <a:latin typeface="Courier" pitchFamily="2" charset="0"/>
              </a:rPr>
              <a:t>)</a:t>
            </a:r>
          </a:p>
          <a:p>
            <a:r>
              <a:rPr lang="en-US" sz="800" dirty="0">
                <a:latin typeface="Courier" pitchFamily="2" charset="0"/>
              </a:rPr>
              <a:t>  </a:t>
            </a:r>
            <a:r>
              <a:rPr lang="en-US" sz="800" dirty="0" err="1">
                <a:latin typeface="Courier" pitchFamily="2" charset="0"/>
              </a:rPr>
              <a:t>chrom</a:t>
            </a:r>
            <a:r>
              <a:rPr lang="en-US" sz="800" dirty="0">
                <a:latin typeface="Courier" pitchFamily="2" charset="0"/>
              </a:rPr>
              <a:t>    start   </a:t>
            </a:r>
            <a:r>
              <a:rPr lang="en-US" sz="800" dirty="0" err="1">
                <a:latin typeface="Courier" pitchFamily="2" charset="0"/>
              </a:rPr>
              <a:t>endpos</a:t>
            </a:r>
            <a:r>
              <a:rPr lang="en-US" sz="800" dirty="0">
                <a:latin typeface="Courier" pitchFamily="2" charset="0"/>
              </a:rPr>
              <a:t> width strand  gene method </a:t>
            </a:r>
            <a:r>
              <a:rPr lang="en-US" sz="800" dirty="0" err="1">
                <a:latin typeface="Courier" pitchFamily="2" charset="0"/>
              </a:rPr>
              <a:t>celltype</a:t>
            </a:r>
            <a:r>
              <a:rPr lang="en-US" sz="800" dirty="0">
                <a:latin typeface="Courier" pitchFamily="2" charset="0"/>
              </a:rPr>
              <a:t> accession     score target      </a:t>
            </a:r>
            <a:r>
              <a:rPr lang="en-US" sz="800" dirty="0" err="1">
                <a:latin typeface="Courier" pitchFamily="2" charset="0"/>
              </a:rPr>
              <a:t>targetfeature</a:t>
            </a:r>
            <a:endParaRPr lang="en-US" sz="800" dirty="0">
              <a:latin typeface="Courier" pitchFamily="2" charset="0"/>
            </a:endParaRPr>
          </a:p>
          <a:p>
            <a:r>
              <a:rPr lang="en-US" sz="800" dirty="0">
                <a:latin typeface="Courier" pitchFamily="2" charset="0"/>
              </a:rPr>
              <a:t>1 chr21 29298873 29298955    83      + DDX3X  </a:t>
            </a:r>
            <a:r>
              <a:rPr lang="en-US" sz="800" dirty="0" err="1">
                <a:latin typeface="Courier" pitchFamily="2" charset="0"/>
              </a:rPr>
              <a:t>eCLIP</a:t>
            </a:r>
            <a:r>
              <a:rPr lang="en-US" sz="800" dirty="0">
                <a:latin typeface="Courier" pitchFamily="2" charset="0"/>
              </a:rPr>
              <a:t>     K562    ENCODE 13.414056  BACH1 hg38_genes_introns</a:t>
            </a:r>
          </a:p>
          <a:p>
            <a:r>
              <a:rPr lang="en-US" sz="800" dirty="0">
                <a:latin typeface="Courier" pitchFamily="2" charset="0"/>
              </a:rPr>
              <a:t>2 chr21 29321220 29321310    91      + DDX3X  </a:t>
            </a:r>
            <a:r>
              <a:rPr lang="en-US" sz="800" dirty="0" err="1">
                <a:latin typeface="Courier" pitchFamily="2" charset="0"/>
              </a:rPr>
              <a:t>eCLIP</a:t>
            </a:r>
            <a:r>
              <a:rPr lang="en-US" sz="800" dirty="0">
                <a:latin typeface="Courier" pitchFamily="2" charset="0"/>
              </a:rPr>
              <a:t>     K562    ENCODE 13.700035  BACH1 hg38_genes_introns</a:t>
            </a:r>
          </a:p>
          <a:p>
            <a:r>
              <a:rPr lang="en-US" sz="800" dirty="0">
                <a:latin typeface="Courier" pitchFamily="2" charset="0"/>
              </a:rPr>
              <a:t>3 chr21 29298920 29298954    35      + DDX3X  </a:t>
            </a:r>
            <a:r>
              <a:rPr lang="en-US" sz="800" dirty="0" err="1">
                <a:latin typeface="Courier" pitchFamily="2" charset="0"/>
              </a:rPr>
              <a:t>eCLIP</a:t>
            </a:r>
            <a:r>
              <a:rPr lang="en-US" sz="800" dirty="0">
                <a:latin typeface="Courier" pitchFamily="2" charset="0"/>
              </a:rPr>
              <a:t>     K562    ENCODE  3.801192  BACH1 hg38_genes_introns</a:t>
            </a:r>
          </a:p>
          <a:p>
            <a:r>
              <a:rPr lang="en-US" sz="800" dirty="0">
                <a:latin typeface="Courier" pitchFamily="2" charset="0"/>
              </a:rPr>
              <a:t>4 chr20 50190841 50190940   100      + DDX3X  </a:t>
            </a:r>
            <a:r>
              <a:rPr lang="en-US" sz="800" dirty="0" err="1">
                <a:latin typeface="Courier" pitchFamily="2" charset="0"/>
              </a:rPr>
              <a:t>eCLIP</a:t>
            </a:r>
            <a:r>
              <a:rPr lang="en-US" sz="800" dirty="0">
                <a:latin typeface="Courier" pitchFamily="2" charset="0"/>
              </a:rPr>
              <a:t>     K562    ENCODE 13.768770  CEBPB   hg38_genes_exons</a:t>
            </a:r>
          </a:p>
          <a:p>
            <a:r>
              <a:rPr lang="en-US" sz="800" dirty="0">
                <a:latin typeface="Courier" pitchFamily="2" charset="0"/>
              </a:rPr>
              <a:t>5 chr20 50190847 50190902    56      + DDX3X  </a:t>
            </a:r>
            <a:r>
              <a:rPr lang="en-US" sz="800" dirty="0" err="1">
                <a:latin typeface="Courier" pitchFamily="2" charset="0"/>
              </a:rPr>
              <a:t>eCLIP</a:t>
            </a:r>
            <a:r>
              <a:rPr lang="en-US" sz="800" dirty="0">
                <a:latin typeface="Courier" pitchFamily="2" charset="0"/>
              </a:rPr>
              <a:t>     K562    ENCODE  5.641245  CEBPB   hg38_genes_exons</a:t>
            </a:r>
          </a:p>
          <a:p>
            <a:r>
              <a:rPr lang="en-US" sz="800" dirty="0">
                <a:latin typeface="Courier" pitchFamily="2" charset="0"/>
              </a:rPr>
              <a:t>6  chr5 98928732 98928793    62      - DDX3X  </a:t>
            </a:r>
            <a:r>
              <a:rPr lang="en-US" sz="800" dirty="0" err="1">
                <a:latin typeface="Courier" pitchFamily="2" charset="0"/>
              </a:rPr>
              <a:t>eCLIP</a:t>
            </a:r>
            <a:r>
              <a:rPr lang="en-US" sz="800" dirty="0">
                <a:latin typeface="Courier" pitchFamily="2" charset="0"/>
              </a:rPr>
              <a:t>     K562    ENCODE  7.700012   CHD1  hg38_genes_1to5kb</a:t>
            </a:r>
          </a:p>
          <a:p>
            <a:r>
              <a:rPr lang="en-US" sz="1000" dirty="0">
                <a:latin typeface="Courier" pitchFamily="2" charset="0"/>
              </a:rPr>
              <a:t>combined:</a:t>
            </a:r>
          </a:p>
          <a:p>
            <a:r>
              <a:rPr lang="en-US" sz="1000" b="1" dirty="0">
                <a:latin typeface="Courier" pitchFamily="2" charset="0"/>
              </a:rPr>
              <a:t>head(</a:t>
            </a:r>
            <a:r>
              <a:rPr lang="en-US" sz="1000" b="1" dirty="0" err="1">
                <a:latin typeface="Courier" pitchFamily="2" charset="0"/>
              </a:rPr>
              <a:t>tbl.discordance</a:t>
            </a:r>
            <a:r>
              <a:rPr lang="en-US" sz="1000" b="1" dirty="0">
                <a:latin typeface="Courier" pitchFamily="2" charset="0"/>
              </a:rPr>
              <a:t>)</a:t>
            </a:r>
          </a:p>
          <a:p>
            <a:r>
              <a:rPr lang="en-US" sz="800" dirty="0">
                <a:latin typeface="Courier" pitchFamily="2" charset="0"/>
              </a:rPr>
              <a:t>  gene protein </a:t>
            </a:r>
            <a:r>
              <a:rPr lang="en-US" sz="800" dirty="0" err="1">
                <a:latin typeface="Courier" pitchFamily="2" charset="0"/>
              </a:rPr>
              <a:t>cor.early</a:t>
            </a:r>
            <a:r>
              <a:rPr lang="en-US" sz="800" dirty="0">
                <a:latin typeface="Courier" pitchFamily="2" charset="0"/>
              </a:rPr>
              <a:t> </a:t>
            </a:r>
            <a:r>
              <a:rPr lang="en-US" sz="800" dirty="0" err="1">
                <a:latin typeface="Courier" pitchFamily="2" charset="0"/>
              </a:rPr>
              <a:t>cor.late</a:t>
            </a:r>
            <a:r>
              <a:rPr lang="en-US" sz="800" dirty="0">
                <a:latin typeface="Courier" pitchFamily="2" charset="0"/>
              </a:rPr>
              <a:t> </a:t>
            </a:r>
            <a:r>
              <a:rPr lang="en-US" sz="800" dirty="0" err="1">
                <a:latin typeface="Courier" pitchFamily="2" charset="0"/>
              </a:rPr>
              <a:t>cor.all</a:t>
            </a:r>
            <a:r>
              <a:rPr lang="en-US" sz="800" dirty="0">
                <a:latin typeface="Courier" pitchFamily="2" charset="0"/>
              </a:rPr>
              <a:t> </a:t>
            </a:r>
            <a:r>
              <a:rPr lang="en-US" sz="800" dirty="0" err="1">
                <a:latin typeface="Courier" pitchFamily="2" charset="0"/>
              </a:rPr>
              <a:t>corDelta</a:t>
            </a:r>
            <a:r>
              <a:rPr lang="en-US" sz="800" dirty="0">
                <a:latin typeface="Courier" pitchFamily="2" charset="0"/>
              </a:rPr>
              <a:t> ddx3x.hits</a:t>
            </a:r>
          </a:p>
          <a:p>
            <a:r>
              <a:rPr lang="en-US" sz="800" dirty="0">
                <a:latin typeface="Courier" pitchFamily="2" charset="0"/>
              </a:rPr>
              <a:t>1 TCF3   TCF3p      0.83    -0.86    0.09    -1.69          5</a:t>
            </a:r>
          </a:p>
          <a:p>
            <a:r>
              <a:rPr lang="en-US" sz="800" dirty="0">
                <a:latin typeface="Courier" pitchFamily="2" charset="0"/>
              </a:rPr>
              <a:t>2 HLTF   </a:t>
            </a:r>
            <a:r>
              <a:rPr lang="en-US" sz="800" dirty="0" err="1">
                <a:latin typeface="Courier" pitchFamily="2" charset="0"/>
              </a:rPr>
              <a:t>HLTFp</a:t>
            </a:r>
            <a:r>
              <a:rPr lang="en-US" sz="800" dirty="0">
                <a:latin typeface="Courier" pitchFamily="2" charset="0"/>
              </a:rPr>
              <a:t>      0.89    -0.68    0.07    -1.56          4</a:t>
            </a:r>
          </a:p>
          <a:p>
            <a:r>
              <a:rPr lang="en-US" sz="800" dirty="0">
                <a:latin typeface="Courier" pitchFamily="2" charset="0"/>
              </a:rPr>
              <a:t>3 E2F4   E2F4p      0.89    -0.64    0.25    -1.53          2</a:t>
            </a:r>
          </a:p>
          <a:p>
            <a:r>
              <a:rPr lang="en-US" sz="800" dirty="0">
                <a:latin typeface="Courier" pitchFamily="2" charset="0"/>
              </a:rPr>
              <a:t>4 CTCF   </a:t>
            </a:r>
            <a:r>
              <a:rPr lang="en-US" sz="800" dirty="0" err="1">
                <a:latin typeface="Courier" pitchFamily="2" charset="0"/>
              </a:rPr>
              <a:t>CTCFp</a:t>
            </a:r>
            <a:r>
              <a:rPr lang="en-US" sz="800" dirty="0">
                <a:latin typeface="Courier" pitchFamily="2" charset="0"/>
              </a:rPr>
              <a:t>      0.71    -0.79    0.03    -1.50          4</a:t>
            </a:r>
          </a:p>
          <a:p>
            <a:r>
              <a:rPr lang="en-US" sz="800" dirty="0">
                <a:latin typeface="Courier" pitchFamily="2" charset="0"/>
              </a:rPr>
              <a:t>5 KLF1   KLF1p      0.83    -0.64    0.49    -1.47          7</a:t>
            </a:r>
          </a:p>
          <a:p>
            <a:r>
              <a:rPr lang="en-US" sz="800" dirty="0">
                <a:latin typeface="Courier" pitchFamily="2" charset="0"/>
              </a:rPr>
              <a:t>6 E2F8   E2F8p      0.77    -0.68    0.24    -1.45          3</a:t>
            </a:r>
          </a:p>
          <a:p>
            <a:r>
              <a:rPr lang="en-US" sz="800" dirty="0">
                <a:latin typeface="Courier" pitchFamily="2" charset="0"/>
              </a:rPr>
              <a:t># flip the sign of </a:t>
            </a:r>
            <a:r>
              <a:rPr lang="en-US" sz="800" dirty="0" err="1">
                <a:latin typeface="Courier" pitchFamily="2" charset="0"/>
              </a:rPr>
              <a:t>corDelta</a:t>
            </a:r>
            <a:r>
              <a:rPr lang="en-US" sz="800" dirty="0">
                <a:latin typeface="Courier" pitchFamily="2" charset="0"/>
              </a:rPr>
              <a:t> so that loss of correlation is positive.  does this measure then correlate with DDX3X </a:t>
            </a:r>
            <a:r>
              <a:rPr lang="en-US" sz="800" dirty="0" err="1">
                <a:latin typeface="Courier" pitchFamily="2" charset="0"/>
              </a:rPr>
              <a:t>eCLIP</a:t>
            </a:r>
            <a:r>
              <a:rPr lang="en-US" sz="800" dirty="0">
                <a:latin typeface="Courier" pitchFamily="2" charset="0"/>
              </a:rPr>
              <a:t> hits?</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((-1 * </a:t>
            </a:r>
            <a:r>
              <a:rPr lang="en-US" sz="800" b="1" dirty="0" err="1">
                <a:latin typeface="Courier" pitchFamily="2" charset="0"/>
              </a:rPr>
              <a:t>corDelta</a:t>
            </a:r>
            <a:r>
              <a:rPr lang="en-US" sz="800" b="1" dirty="0">
                <a:latin typeface="Courier" pitchFamily="2" charset="0"/>
              </a:rPr>
              <a:t>), ddx3x.hits, method="spearman", use="</a:t>
            </a:r>
            <a:r>
              <a:rPr lang="en-US" sz="800" b="1" dirty="0" err="1">
                <a:latin typeface="Courier" pitchFamily="2" charset="0"/>
              </a:rPr>
              <a:t>pairwise.complete</a:t>
            </a:r>
            <a:r>
              <a:rPr lang="en-US" sz="800" b="1" dirty="0">
                <a:latin typeface="Courier" pitchFamily="2" charset="0"/>
              </a:rPr>
              <a:t>"))</a:t>
            </a:r>
          </a:p>
          <a:p>
            <a:r>
              <a:rPr lang="en-US" sz="800" dirty="0">
                <a:latin typeface="Courier" pitchFamily="2" charset="0"/>
              </a:rPr>
              <a:t>[1] 0.08152603</a:t>
            </a:r>
          </a:p>
          <a:p>
            <a:endParaRPr lang="en-US" sz="800" dirty="0">
              <a:latin typeface="Courier" pitchFamily="2" charset="0"/>
            </a:endParaRPr>
          </a:p>
          <a:p>
            <a:r>
              <a:rPr lang="en-US" sz="800" b="1" dirty="0">
                <a:latin typeface="Courier" pitchFamily="2" charset="0"/>
              </a:rPr>
              <a:t>Jeff suggests: u</a:t>
            </a:r>
            <a:r>
              <a:rPr lang="en-US" sz="800" dirty="0">
                <a:latin typeface="Courier" pitchFamily="2" charset="0"/>
              </a:rPr>
              <a:t>se the late time protein-RNA correlation for the DDX3x binding site correlation.   It could be that there are different regulatory mechanisms at play during early and late time points and DDX3X becomes important only at later times. </a:t>
            </a:r>
          </a:p>
          <a:p>
            <a:endParaRPr lang="en-US" sz="800" b="1" dirty="0">
              <a:latin typeface="Courier" pitchFamily="2" charset="0"/>
            </a:endParaRP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cor.late</a:t>
            </a:r>
            <a:r>
              <a:rPr lang="en-US" sz="800" b="1" dirty="0">
                <a:latin typeface="Courier" pitchFamily="2" charset="0"/>
              </a:rPr>
              <a:t>, ddx3x.hits, use="</a:t>
            </a:r>
            <a:r>
              <a:rPr lang="en-US" sz="800" b="1" dirty="0" err="1">
                <a:latin typeface="Courier" pitchFamily="2" charset="0"/>
              </a:rPr>
              <a:t>pairwise.complete</a:t>
            </a:r>
            <a:r>
              <a:rPr lang="en-US" sz="800" b="1" dirty="0">
                <a:latin typeface="Courier" pitchFamily="2" charset="0"/>
              </a:rPr>
              <a:t>"), method="spearman")       # [1] 0.01495144</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cor.early</a:t>
            </a:r>
            <a:r>
              <a:rPr lang="en-US" sz="800" b="1" dirty="0">
                <a:latin typeface="Courier" pitchFamily="2" charset="0"/>
              </a:rPr>
              <a:t>, ddx3x.hits, use="</a:t>
            </a:r>
            <a:r>
              <a:rPr lang="en-US" sz="800" b="1" dirty="0" err="1">
                <a:latin typeface="Courier" pitchFamily="2" charset="0"/>
              </a:rPr>
              <a:t>pairwise.complete</a:t>
            </a:r>
            <a:r>
              <a:rPr lang="en-US" sz="800" b="1" dirty="0">
                <a:latin typeface="Courier" pitchFamily="2" charset="0"/>
              </a:rPr>
              <a:t>"), method="spearman")      # [1] 0.1151263</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cor.all</a:t>
            </a:r>
            <a:r>
              <a:rPr lang="en-US" sz="800" b="1" dirty="0">
                <a:latin typeface="Courier" pitchFamily="2" charset="0"/>
              </a:rPr>
              <a:t>, ddx3x.hits, use="</a:t>
            </a:r>
            <a:r>
              <a:rPr lang="en-US" sz="800" b="1" dirty="0" err="1">
                <a:latin typeface="Courier" pitchFamily="2" charset="0"/>
              </a:rPr>
              <a:t>pairwise.complete</a:t>
            </a:r>
            <a:r>
              <a:rPr lang="en-US" sz="800" b="1" dirty="0">
                <a:latin typeface="Courier" pitchFamily="2" charset="0"/>
              </a:rPr>
              <a:t>"), method="spearman")        # [1] 0.0443076</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cor.late</a:t>
            </a:r>
            <a:r>
              <a:rPr lang="en-US" sz="800" b="1" dirty="0">
                <a:latin typeface="Courier" pitchFamily="2" charset="0"/>
              </a:rPr>
              <a:t>, hit.01, use="</a:t>
            </a:r>
            <a:r>
              <a:rPr lang="en-US" sz="800" b="1" dirty="0" err="1">
                <a:latin typeface="Courier" pitchFamily="2" charset="0"/>
              </a:rPr>
              <a:t>pairwise.complete</a:t>
            </a:r>
            <a:r>
              <a:rPr lang="en-US" sz="800" b="1" dirty="0">
                <a:latin typeface="Courier" pitchFamily="2" charset="0"/>
              </a:rPr>
              <a:t>"))                              # [1] -0.01905391</a:t>
            </a:r>
          </a:p>
          <a:p>
            <a:r>
              <a:rPr lang="en-US" sz="800" b="1" dirty="0">
                <a:latin typeface="Courier" pitchFamily="2" charset="0"/>
              </a:rPr>
              <a:t>with(</a:t>
            </a:r>
            <a:r>
              <a:rPr lang="en-US" sz="800" b="1" dirty="0" err="1">
                <a:latin typeface="Courier" pitchFamily="2" charset="0"/>
              </a:rPr>
              <a:t>tbl.discordance</a:t>
            </a:r>
            <a:r>
              <a:rPr lang="en-US" sz="800" b="1" dirty="0">
                <a:latin typeface="Courier" pitchFamily="2" charset="0"/>
              </a:rPr>
              <a:t>, </a:t>
            </a:r>
            <a:r>
              <a:rPr lang="en-US" sz="800" b="1" dirty="0" err="1">
                <a:latin typeface="Courier" pitchFamily="2" charset="0"/>
              </a:rPr>
              <a:t>cor</a:t>
            </a:r>
            <a:r>
              <a:rPr lang="en-US" sz="800" b="1" dirty="0">
                <a:latin typeface="Courier" pitchFamily="2" charset="0"/>
              </a:rPr>
              <a:t>(</a:t>
            </a:r>
            <a:r>
              <a:rPr lang="en-US" sz="800" b="1" dirty="0" err="1">
                <a:latin typeface="Courier" pitchFamily="2" charset="0"/>
              </a:rPr>
              <a:t>corDelta</a:t>
            </a:r>
            <a:r>
              <a:rPr lang="en-US" sz="800" b="1" dirty="0">
                <a:latin typeface="Courier" pitchFamily="2" charset="0"/>
              </a:rPr>
              <a:t>, hit.01, use="</a:t>
            </a:r>
            <a:r>
              <a:rPr lang="en-US" sz="800" b="1" dirty="0" err="1">
                <a:latin typeface="Courier" pitchFamily="2" charset="0"/>
              </a:rPr>
              <a:t>pairwise.complete</a:t>
            </a:r>
            <a:r>
              <a:rPr lang="en-US" sz="800" b="1" dirty="0">
                <a:latin typeface="Courier" pitchFamily="2" charset="0"/>
              </a:rPr>
              <a:t>"))                              # [1] -0.0124624  “hit.01” is no/any hits </a:t>
            </a:r>
          </a:p>
        </p:txBody>
      </p:sp>
    </p:spTree>
    <p:extLst>
      <p:ext uri="{BB962C8B-B14F-4D97-AF65-F5344CB8AC3E}">
        <p14:creationId xmlns:p14="http://schemas.microsoft.com/office/powerpoint/2010/main" val="412730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34EF1A-2F14-9D48-87A9-396943B3E9F5}"/>
              </a:ext>
            </a:extLst>
          </p:cNvPr>
          <p:cNvSpPr txBox="1"/>
          <p:nvPr/>
        </p:nvSpPr>
        <p:spPr>
          <a:xfrm>
            <a:off x="2443205" y="219456"/>
            <a:ext cx="7305590" cy="369332"/>
          </a:xfrm>
          <a:prstGeom prst="rect">
            <a:avLst/>
          </a:prstGeom>
          <a:noFill/>
        </p:spPr>
        <p:txBody>
          <a:bodyPr wrap="none" rtlCol="0">
            <a:spAutoFit/>
          </a:bodyPr>
          <a:lstStyle/>
          <a:p>
            <a:r>
              <a:rPr lang="en-US" dirty="0"/>
              <a:t>Jeff’s suggestions upon seeing results on previous slide (10 oct 2021, 1051a)</a:t>
            </a:r>
          </a:p>
        </p:txBody>
      </p:sp>
      <p:sp>
        <p:nvSpPr>
          <p:cNvPr id="3" name="TextBox 2">
            <a:extLst>
              <a:ext uri="{FF2B5EF4-FFF2-40B4-BE49-F238E27FC236}">
                <a16:creationId xmlns:a16="http://schemas.microsoft.com/office/drawing/2014/main" id="{7E85FEB0-FF21-F549-9877-D6C1AA9CB32A}"/>
              </a:ext>
            </a:extLst>
          </p:cNvPr>
          <p:cNvSpPr txBox="1"/>
          <p:nvPr/>
        </p:nvSpPr>
        <p:spPr>
          <a:xfrm>
            <a:off x="694944" y="702064"/>
            <a:ext cx="9736842" cy="2400657"/>
          </a:xfrm>
          <a:prstGeom prst="rect">
            <a:avLst/>
          </a:prstGeom>
          <a:noFill/>
        </p:spPr>
        <p:txBody>
          <a:bodyPr wrap="square" rtlCol="0">
            <a:spAutoFit/>
          </a:bodyPr>
          <a:lstStyle/>
          <a:p>
            <a:r>
              <a:rPr lang="en-US" sz="1000" dirty="0">
                <a:latin typeface="Courier" pitchFamily="2" charset="0"/>
              </a:rPr>
              <a:t>For the question about  whether late time course falling mRNA/</a:t>
            </a:r>
            <a:r>
              <a:rPr lang="en-US" sz="1000" dirty="0" err="1">
                <a:latin typeface="Courier" pitchFamily="2" charset="0"/>
              </a:rPr>
              <a:t>srm</a:t>
            </a:r>
            <a:r>
              <a:rPr lang="en-US" sz="1000" dirty="0">
                <a:latin typeface="Courier" pitchFamily="2" charset="0"/>
              </a:rPr>
              <a:t> correlation, for each gene/protein pair, corresponds to the number of </a:t>
            </a:r>
            <a:r>
              <a:rPr lang="en-US" sz="1000" dirty="0" err="1">
                <a:latin typeface="Courier" pitchFamily="2" charset="0"/>
              </a:rPr>
              <a:t>eCLIP</a:t>
            </a:r>
            <a:r>
              <a:rPr lang="en-US" sz="1000" dirty="0">
                <a:latin typeface="Courier" pitchFamily="2" charset="0"/>
              </a:rPr>
              <a:t> binding sites on the gene, it looks like you've used a </a:t>
            </a:r>
            <a:r>
              <a:rPr lang="en-US" sz="1000" dirty="0" err="1">
                <a:latin typeface="Courier" pitchFamily="2" charset="0"/>
              </a:rPr>
              <a:t>corDelta</a:t>
            </a:r>
            <a:r>
              <a:rPr lang="en-US" sz="1000" dirty="0">
                <a:latin typeface="Courier" pitchFamily="2" charset="0"/>
              </a:rPr>
              <a:t> between early and late RNA-protein correlation for the DDX3X binding suite correlation.  I think it would be interesting to just use the late time protein-RNA correlation for the DDX3x binding site correlation.   It could be that there are different regulatory mechanisms at play during early and late time points and DDX3X becomes important only at later times. </a:t>
            </a:r>
          </a:p>
          <a:p>
            <a:br>
              <a:rPr lang="en-US" sz="1000" dirty="0">
                <a:latin typeface="Courier" pitchFamily="2" charset="0"/>
              </a:rPr>
            </a:br>
            <a:endParaRPr lang="en-US" sz="1000" dirty="0">
              <a:latin typeface="Courier" pitchFamily="2" charset="0"/>
            </a:endParaRPr>
          </a:p>
          <a:p>
            <a:r>
              <a:rPr lang="en-US" sz="1000" dirty="0">
                <a:latin typeface="Courier" pitchFamily="2" charset="0"/>
              </a:rPr>
              <a:t>Also maybe the number of DDX3X sets is not the key metric. How about a metric that considers 1)  if an </a:t>
            </a:r>
            <a:r>
              <a:rPr lang="en-US" sz="1000" dirty="0" err="1">
                <a:latin typeface="Courier" pitchFamily="2" charset="0"/>
              </a:rPr>
              <a:t>eCLIP</a:t>
            </a:r>
            <a:r>
              <a:rPr lang="en-US" sz="1000" dirty="0">
                <a:latin typeface="Courier" pitchFamily="2" charset="0"/>
              </a:rPr>
              <a:t> site is present and 2) the correlation between DDX3X expression and target gene protein  expression at late time points? Perhaps weighted equally?</a:t>
            </a:r>
          </a:p>
          <a:p>
            <a:br>
              <a:rPr lang="en-US" sz="1000" dirty="0">
                <a:latin typeface="Courier" pitchFamily="2" charset="0"/>
              </a:rPr>
            </a:br>
            <a:endParaRPr lang="en-US" sz="1000" dirty="0">
              <a:latin typeface="Courier" pitchFamily="2" charset="0"/>
            </a:endParaRPr>
          </a:p>
          <a:p>
            <a:r>
              <a:rPr lang="en-US" sz="1000" dirty="0">
                <a:latin typeface="Courier" pitchFamily="2" charset="0"/>
              </a:rPr>
              <a:t>Regarding the </a:t>
            </a:r>
            <a:r>
              <a:rPr lang="en-US" sz="1000" dirty="0" err="1">
                <a:latin typeface="Courier" pitchFamily="2" charset="0"/>
              </a:rPr>
              <a:t>eCLIP</a:t>
            </a:r>
            <a:r>
              <a:rPr lang="en-US" sz="1000" dirty="0">
                <a:latin typeface="Courier" pitchFamily="2" charset="0"/>
              </a:rPr>
              <a:t> data processing presented in </a:t>
            </a:r>
            <a:r>
              <a:rPr lang="en-US" sz="1000" dirty="0">
                <a:latin typeface="Courier" pitchFamily="2" charset="0"/>
                <a:hlinkClick r:id="rId2"/>
              </a:rPr>
              <a:t>https://www.biorxiv.org/content/10.1101/2021.04.13.439465v2.full</a:t>
            </a:r>
            <a:br>
              <a:rPr lang="en-US" sz="1000" dirty="0">
                <a:latin typeface="Courier" pitchFamily="2" charset="0"/>
              </a:rPr>
            </a:br>
            <a:r>
              <a:rPr lang="en-US" sz="1000" dirty="0">
                <a:latin typeface="Courier" pitchFamily="2" charset="0"/>
              </a:rPr>
              <a:t>do you think this processing step is worth trying?</a:t>
            </a:r>
          </a:p>
          <a:p>
            <a:endParaRPr lang="en-US" sz="1000" dirty="0">
              <a:latin typeface="Courier" pitchFamily="2" charset="0"/>
            </a:endParaRPr>
          </a:p>
        </p:txBody>
      </p:sp>
    </p:spTree>
    <p:extLst>
      <p:ext uri="{BB962C8B-B14F-4D97-AF65-F5344CB8AC3E}">
        <p14:creationId xmlns:p14="http://schemas.microsoft.com/office/powerpoint/2010/main" val="310024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8E0D51-7A66-7D4A-97EF-C3C3CFF84F24}"/>
              </a:ext>
            </a:extLst>
          </p:cNvPr>
          <p:cNvSpPr txBox="1"/>
          <p:nvPr/>
        </p:nvSpPr>
        <p:spPr>
          <a:xfrm>
            <a:off x="3591147" y="228600"/>
            <a:ext cx="5009705" cy="369332"/>
          </a:xfrm>
          <a:prstGeom prst="rect">
            <a:avLst/>
          </a:prstGeom>
          <a:noFill/>
        </p:spPr>
        <p:txBody>
          <a:bodyPr wrap="none" rtlCol="0">
            <a:spAutoFit/>
          </a:bodyPr>
          <a:lstStyle/>
          <a:p>
            <a:r>
              <a:rPr lang="en-US" dirty="0">
                <a:latin typeface="Courier" pitchFamily="2" charset="0"/>
              </a:rPr>
              <a:t>Is there a </a:t>
            </a:r>
            <a:r>
              <a:rPr lang="en-US" dirty="0" err="1">
                <a:latin typeface="Courier" pitchFamily="2" charset="0"/>
              </a:rPr>
              <a:t>clearcut</a:t>
            </a:r>
            <a:r>
              <a:rPr lang="en-US" dirty="0">
                <a:latin typeface="Courier" pitchFamily="2" charset="0"/>
              </a:rPr>
              <a:t> DDX3X 5’ motif?</a:t>
            </a:r>
            <a:endParaRPr lang="en-US" dirty="0"/>
          </a:p>
        </p:txBody>
      </p:sp>
      <p:sp>
        <p:nvSpPr>
          <p:cNvPr id="4" name="TextBox 3">
            <a:extLst>
              <a:ext uri="{FF2B5EF4-FFF2-40B4-BE49-F238E27FC236}">
                <a16:creationId xmlns:a16="http://schemas.microsoft.com/office/drawing/2014/main" id="{D32373E0-326F-4545-9C1B-75ECDB1F69CC}"/>
              </a:ext>
            </a:extLst>
          </p:cNvPr>
          <p:cNvSpPr txBox="1"/>
          <p:nvPr/>
        </p:nvSpPr>
        <p:spPr>
          <a:xfrm>
            <a:off x="731520" y="1133856"/>
            <a:ext cx="11033790" cy="400110"/>
          </a:xfrm>
          <a:prstGeom prst="rect">
            <a:avLst/>
          </a:prstGeom>
          <a:noFill/>
        </p:spPr>
        <p:txBody>
          <a:bodyPr wrap="none" rtlCol="0">
            <a:spAutoFit/>
          </a:bodyPr>
          <a:lstStyle/>
          <a:p>
            <a:r>
              <a:rPr lang="en-US" sz="1000" dirty="0">
                <a:latin typeface="Courier" pitchFamily="2" charset="0"/>
              </a:rPr>
              <a:t>By example, copied off the meme website, reproduced on hagfish:</a:t>
            </a:r>
          </a:p>
          <a:p>
            <a:r>
              <a:rPr lang="en-US" sz="1000" dirty="0">
                <a:latin typeface="Courier" pitchFamily="2" charset="0"/>
              </a:rPr>
              <a:t>meme tests/common/Klf1.fa -</a:t>
            </a:r>
            <a:r>
              <a:rPr lang="en-US" sz="1000" dirty="0" err="1">
                <a:latin typeface="Courier" pitchFamily="2" charset="0"/>
              </a:rPr>
              <a:t>dna</a:t>
            </a:r>
            <a:r>
              <a:rPr lang="en-US" sz="1000" dirty="0">
                <a:latin typeface="Courier" pitchFamily="2" charset="0"/>
              </a:rPr>
              <a:t> -</a:t>
            </a:r>
            <a:r>
              <a:rPr lang="en-US" sz="1000" dirty="0" err="1">
                <a:latin typeface="Courier" pitchFamily="2" charset="0"/>
              </a:rPr>
              <a:t>oc</a:t>
            </a:r>
            <a:r>
              <a:rPr lang="en-US" sz="1000" dirty="0">
                <a:latin typeface="Courier" pitchFamily="2" charset="0"/>
              </a:rPr>
              <a:t> . -</a:t>
            </a:r>
            <a:r>
              <a:rPr lang="en-US" sz="1000" dirty="0" err="1">
                <a:latin typeface="Courier" pitchFamily="2" charset="0"/>
              </a:rPr>
              <a:t>nostatus</a:t>
            </a:r>
            <a:r>
              <a:rPr lang="en-US" sz="1000" dirty="0">
                <a:latin typeface="Courier" pitchFamily="2" charset="0"/>
              </a:rPr>
              <a:t> -time 14400 -mod </a:t>
            </a:r>
            <a:r>
              <a:rPr lang="en-US" sz="1000" dirty="0" err="1">
                <a:latin typeface="Courier" pitchFamily="2" charset="0"/>
              </a:rPr>
              <a:t>zoops</a:t>
            </a:r>
            <a:r>
              <a:rPr lang="en-US" sz="1000" dirty="0">
                <a:latin typeface="Courier" pitchFamily="2" charset="0"/>
              </a:rPr>
              <a:t> -</a:t>
            </a:r>
            <a:r>
              <a:rPr lang="en-US" sz="1000" dirty="0" err="1">
                <a:latin typeface="Courier" pitchFamily="2" charset="0"/>
              </a:rPr>
              <a:t>nmotifs</a:t>
            </a:r>
            <a:r>
              <a:rPr lang="en-US" sz="1000" dirty="0">
                <a:latin typeface="Courier" pitchFamily="2" charset="0"/>
              </a:rPr>
              <a:t> 3 -</a:t>
            </a:r>
            <a:r>
              <a:rPr lang="en-US" sz="1000" dirty="0" err="1">
                <a:latin typeface="Courier" pitchFamily="2" charset="0"/>
              </a:rPr>
              <a:t>minw</a:t>
            </a:r>
            <a:r>
              <a:rPr lang="en-US" sz="1000" dirty="0">
                <a:latin typeface="Courier" pitchFamily="2" charset="0"/>
              </a:rPr>
              <a:t> 6 -</a:t>
            </a:r>
            <a:r>
              <a:rPr lang="en-US" sz="1000" dirty="0" err="1">
                <a:latin typeface="Courier" pitchFamily="2" charset="0"/>
              </a:rPr>
              <a:t>maxw</a:t>
            </a:r>
            <a:r>
              <a:rPr lang="en-US" sz="1000" dirty="0">
                <a:latin typeface="Courier" pitchFamily="2" charset="0"/>
              </a:rPr>
              <a:t> 50 -</a:t>
            </a:r>
            <a:r>
              <a:rPr lang="en-US" sz="1000" dirty="0" err="1">
                <a:latin typeface="Courier" pitchFamily="2" charset="0"/>
              </a:rPr>
              <a:t>objfun</a:t>
            </a:r>
            <a:r>
              <a:rPr lang="en-US" sz="1000" dirty="0">
                <a:latin typeface="Courier" pitchFamily="2" charset="0"/>
              </a:rPr>
              <a:t>  classic -</a:t>
            </a:r>
            <a:r>
              <a:rPr lang="en-US" sz="1000" dirty="0" err="1">
                <a:latin typeface="Courier" pitchFamily="2" charset="0"/>
              </a:rPr>
              <a:t>revcomp</a:t>
            </a:r>
            <a:r>
              <a:rPr lang="en-US" sz="1000" dirty="0">
                <a:latin typeface="Courier" pitchFamily="2" charset="0"/>
              </a:rPr>
              <a:t> -</a:t>
            </a:r>
            <a:r>
              <a:rPr lang="en-US" sz="1000" dirty="0" err="1">
                <a:latin typeface="Courier" pitchFamily="2" charset="0"/>
              </a:rPr>
              <a:t>markov_order</a:t>
            </a:r>
            <a:r>
              <a:rPr lang="en-US" sz="1000" dirty="0">
                <a:latin typeface="Courier" pitchFamily="2" charset="0"/>
              </a:rPr>
              <a:t> 0</a:t>
            </a:r>
          </a:p>
        </p:txBody>
      </p:sp>
      <p:pic>
        <p:nvPicPr>
          <p:cNvPr id="5" name="Picture 4">
            <a:extLst>
              <a:ext uri="{FF2B5EF4-FFF2-40B4-BE49-F238E27FC236}">
                <a16:creationId xmlns:a16="http://schemas.microsoft.com/office/drawing/2014/main" id="{3CC8493F-80C7-4944-A138-10E5F23FDAF3}"/>
              </a:ext>
            </a:extLst>
          </p:cNvPr>
          <p:cNvPicPr>
            <a:picLocks noChangeAspect="1"/>
          </p:cNvPicPr>
          <p:nvPr/>
        </p:nvPicPr>
        <p:blipFill>
          <a:blip r:embed="rId2"/>
          <a:stretch>
            <a:fillRect/>
          </a:stretch>
        </p:blipFill>
        <p:spPr>
          <a:xfrm>
            <a:off x="731520" y="1633568"/>
            <a:ext cx="4425442" cy="2041016"/>
          </a:xfrm>
          <a:prstGeom prst="rect">
            <a:avLst/>
          </a:prstGeom>
        </p:spPr>
      </p:pic>
      <p:sp>
        <p:nvSpPr>
          <p:cNvPr id="6" name="TextBox 5">
            <a:extLst>
              <a:ext uri="{FF2B5EF4-FFF2-40B4-BE49-F238E27FC236}">
                <a16:creationId xmlns:a16="http://schemas.microsoft.com/office/drawing/2014/main" id="{7261D462-2266-0740-A370-5D8913D50381}"/>
              </a:ext>
            </a:extLst>
          </p:cNvPr>
          <p:cNvSpPr txBox="1"/>
          <p:nvPr/>
        </p:nvSpPr>
        <p:spPr>
          <a:xfrm>
            <a:off x="407828" y="3705523"/>
            <a:ext cx="10848436" cy="2923877"/>
          </a:xfrm>
          <a:prstGeom prst="rect">
            <a:avLst/>
          </a:prstGeom>
          <a:noFill/>
        </p:spPr>
        <p:txBody>
          <a:bodyPr wrap="square" rtlCol="0">
            <a:spAutoFit/>
          </a:bodyPr>
          <a:lstStyle/>
          <a:p>
            <a:r>
              <a:rPr lang="en-US" sz="800" dirty="0">
                <a:latin typeface="Courier" pitchFamily="2" charset="0"/>
              </a:rPr>
              <a:t>Take a look at the input file which produced these results – a standard </a:t>
            </a:r>
            <a:r>
              <a:rPr lang="en-US" sz="800" dirty="0" err="1">
                <a:latin typeface="Courier" pitchFamily="2" charset="0"/>
              </a:rPr>
              <a:t>fasta</a:t>
            </a:r>
            <a:r>
              <a:rPr lang="en-US" sz="800" dirty="0">
                <a:latin typeface="Courier" pitchFamily="2" charset="0"/>
              </a:rPr>
              <a:t> file</a:t>
            </a:r>
          </a:p>
          <a:p>
            <a:r>
              <a:rPr lang="en-US" sz="800" dirty="0">
                <a:latin typeface="Courier" pitchFamily="2" charset="0"/>
              </a:rPr>
              <a:t>&gt; head tests/common/Klf1.fa</a:t>
            </a:r>
          </a:p>
          <a:p>
            <a:r>
              <a:rPr lang="en-US" sz="800" dirty="0">
                <a:latin typeface="Courier" pitchFamily="2" charset="0"/>
              </a:rPr>
              <a:t>&gt;chr1:9738233-9738733</a:t>
            </a:r>
          </a:p>
          <a:p>
            <a:r>
              <a:rPr lang="en-US" sz="800" dirty="0">
                <a:latin typeface="Courier" pitchFamily="2" charset="0"/>
              </a:rPr>
              <a:t>ACATCGCTCTCGGCTCTCGCTCGGCGTCCCAAGCGACCCTCAAAGGCACATAGCCAGACCTCCGCCGGCCCGACGAGGTCTAGTCCAGGCCCAGGGCGAATGGCTTTCCTTTTCCTACCAGTTCCTCCTCCTCCTAGGCGAAGGCGGAAGCGCCGGACGTTGTTTCTCTTCTCACTTCTCCACTGCCTTAGCCGTTGCCCCGAACGTAACGGCCACCACCCCACCCCGCACTCACACTCACTCACTCTCGCTCTCTCCCTCAGACACAGACATACACGCCCTCACTGAGACTGCGCAGGCGTAGCTTCTGCTCTGCCCTCTGGGAACCAGAGTCTTCCGGCTCCTCTCTCGCGAAGGAGTGCTAGGCGCTTCCGTCCAGAAAGAACTTCAAATACCGTGATGCAAAGCGACTCGACGCACGCGGGGAGGAGGAAGAGGAAGGCACTCGGAAGGTGGGGGCAGAAAGGAAGTCGATGATTCGCGGAGCTTGTCGGTAGTTG</a:t>
            </a:r>
          </a:p>
          <a:p>
            <a:r>
              <a:rPr lang="en-US" sz="800" dirty="0">
                <a:latin typeface="Courier" pitchFamily="2" charset="0"/>
              </a:rPr>
              <a:t>&gt;chr1:9763391-9763891</a:t>
            </a:r>
          </a:p>
          <a:p>
            <a:r>
              <a:rPr lang="en-US" sz="800" dirty="0">
                <a:latin typeface="Courier" pitchFamily="2" charset="0"/>
              </a:rPr>
              <a:t>TCACTATCTGCCTCCCACTTCGGCAGCTTAGGCAGTGGCCACTAAATAAACCAGTTCCCCTCTCTGAGAATACTGCTGTAGTCTGACCTACAAAGGTTGTGGTAAGAGTCTTGGTGGAATCTGAGAGAGGTNNNNNNNNNNNNNNNNNNNNNNNNNNNNNNNNNNNNNNNNNNGAAAGACAGACAGGCTTTTGAGAGACACTCCTACATGAAAAGAGCAATCTTGAGTTGTGGCATGTGACAAGTTCCTCTAGGACAGGNNNNNNNNNNNNNNNNNNNNNNNNNNNNNNNNNNNNNNNNNNNNNNNNNNNNNNNNNNNNNNNNNNNNNNNNNNNNNNNNNNNNNNNNNNNNNNNNNNNNNNNNNNNNNNNNNNNNNNNNNNNNNNNNNNNNNNNNNNNNNNNNNNNNNNNNNNNNNNNNNNNNNNNNNNNNNNNNNNNNNNNNCCCGTTGAAATGGTAACTCCGTTGCTTTCAGATCTGTGCCTTCACTTGACTTGAAAA</a:t>
            </a:r>
          </a:p>
          <a:p>
            <a:r>
              <a:rPr lang="en-US" sz="800" dirty="0">
                <a:latin typeface="Courier" pitchFamily="2" charset="0"/>
              </a:rPr>
              <a:t>&gt;chr1:17003945-17004445</a:t>
            </a:r>
          </a:p>
          <a:p>
            <a:r>
              <a:rPr lang="en-US" sz="800" dirty="0">
                <a:latin typeface="Courier" pitchFamily="2" charset="0"/>
              </a:rPr>
              <a:t>NNNNNNNNNNNNNNNNNNNNNNNNNNNNNNNNNNNNNNNNNNNNNNNNNNNNNNNNNNNNNNNNNNNNNNNNNNNNNNNNNNNNNNNAGAAGAGTCAACAACAC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a:t>
            </a:r>
          </a:p>
          <a:p>
            <a:r>
              <a:rPr lang="en-US" sz="800" dirty="0">
                <a:latin typeface="Courier" pitchFamily="2" charset="0"/>
              </a:rPr>
              <a:t>&gt;chr1:22562530-22563030</a:t>
            </a:r>
          </a:p>
          <a:p>
            <a:r>
              <a:rPr lang="en-US" sz="800" dirty="0">
                <a:latin typeface="Courier" pitchFamily="2" charset="0"/>
              </a:rPr>
              <a:t>NNNNNNNNNNNNNNNNNNNNNNNNNNNNNNNNNNNNNNNNNNNNNNNNNNNNNNNNNNNNNNNNNNNNNNNNNNNNNNNNNNNNNNNNNNNNNNNNNNNNNNNNNNNNNNNNNNNNNNNNNNNNNNNNNNNNNNNNNNNNNNNNNNNNNNNNNNNNNNNNNNNNNNNNNNNNNNNNNNNNNNNAGTGTTCTTTACAATNNNNNNNNNNNNNNNNNNNNNNNNNNNNNNNNNNNNNNNNNNNNNNNNNNNNNNNNNNNNNNNNNNNNNNNNNNNNNNNNNNNAGGCACAATCTAATACCTACAATTTCTGATTAAAACAAAATTATTTTGACTAGGGTGAGATAATATATGACTTTATCCCTTTTCCATAATACTGTTTGCCATTGCTAGTTCTTCACTTGAGTAAAGTCAGCTTAGGTATATTGANNNNNNNNNNNNNNNNNNNNNNNNNNNNNNNNNNNNNNNNNNNNNNNNNNNNNNNNNNNNNNNNNNNNNNNNNNN</a:t>
            </a:r>
          </a:p>
          <a:p>
            <a:r>
              <a:rPr lang="en-US" sz="800" dirty="0">
                <a:latin typeface="Courier" pitchFamily="2" charset="0"/>
              </a:rPr>
              <a:t>&gt;chr1:33631213-33631713</a:t>
            </a:r>
          </a:p>
          <a:p>
            <a:r>
              <a:rPr lang="en-US" sz="800" dirty="0">
                <a:latin typeface="Courier" pitchFamily="2" charset="0"/>
              </a:rPr>
              <a:t>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TCTGCTTTGCTGCTGGGCCACGCCCTGCGACCCACGGGTTGAAAGTCACTGNNNNNNNNNNNNNNNNNNNNNNNNNNNNNNNNNNNNNNNNNNNNNNNNNNNNNNNNNNNNNNNNNNNNNNNNNNNNNNNNNNNNNNNNNNNNNNNNNNNN</a:t>
            </a:r>
          </a:p>
          <a:p>
            <a:endParaRPr lang="en-US" sz="800" dirty="0">
              <a:latin typeface="Courier" pitchFamily="2" charset="0"/>
            </a:endParaRPr>
          </a:p>
        </p:txBody>
      </p:sp>
    </p:spTree>
    <p:extLst>
      <p:ext uri="{BB962C8B-B14F-4D97-AF65-F5344CB8AC3E}">
        <p14:creationId xmlns:p14="http://schemas.microsoft.com/office/powerpoint/2010/main" val="240041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2AEB4-D9A4-414E-A63A-5C65EFDC4ABE}"/>
              </a:ext>
            </a:extLst>
          </p:cNvPr>
          <p:cNvPicPr>
            <a:picLocks noChangeAspect="1"/>
          </p:cNvPicPr>
          <p:nvPr/>
        </p:nvPicPr>
        <p:blipFill>
          <a:blip r:embed="rId2"/>
          <a:stretch>
            <a:fillRect/>
          </a:stretch>
        </p:blipFill>
        <p:spPr>
          <a:xfrm>
            <a:off x="655329" y="1573982"/>
            <a:ext cx="8051324" cy="3025520"/>
          </a:xfrm>
          <a:prstGeom prst="rect">
            <a:avLst/>
          </a:prstGeom>
        </p:spPr>
      </p:pic>
      <p:sp>
        <p:nvSpPr>
          <p:cNvPr id="5" name="TextBox 4">
            <a:extLst>
              <a:ext uri="{FF2B5EF4-FFF2-40B4-BE49-F238E27FC236}">
                <a16:creationId xmlns:a16="http://schemas.microsoft.com/office/drawing/2014/main" id="{DBE151DB-41A9-3349-9736-4BDD958A2DE0}"/>
              </a:ext>
            </a:extLst>
          </p:cNvPr>
          <p:cNvSpPr txBox="1"/>
          <p:nvPr/>
        </p:nvSpPr>
        <p:spPr>
          <a:xfrm>
            <a:off x="3758184" y="173950"/>
            <a:ext cx="2162964" cy="369332"/>
          </a:xfrm>
          <a:prstGeom prst="rect">
            <a:avLst/>
          </a:prstGeom>
          <a:noFill/>
        </p:spPr>
        <p:txBody>
          <a:bodyPr wrap="none" rtlCol="0">
            <a:spAutoFit/>
          </a:bodyPr>
          <a:lstStyle/>
          <a:p>
            <a:r>
              <a:rPr lang="en-US" dirty="0"/>
              <a:t>meme finds 5 motifs </a:t>
            </a:r>
          </a:p>
        </p:txBody>
      </p:sp>
      <p:sp>
        <p:nvSpPr>
          <p:cNvPr id="6" name="TextBox 5">
            <a:extLst>
              <a:ext uri="{FF2B5EF4-FFF2-40B4-BE49-F238E27FC236}">
                <a16:creationId xmlns:a16="http://schemas.microsoft.com/office/drawing/2014/main" id="{7DF5923B-6A4B-F74D-AAA1-DF1F1FBF4FA7}"/>
              </a:ext>
            </a:extLst>
          </p:cNvPr>
          <p:cNvSpPr txBox="1"/>
          <p:nvPr/>
        </p:nvSpPr>
        <p:spPr>
          <a:xfrm>
            <a:off x="1196539" y="727948"/>
            <a:ext cx="5724644" cy="553998"/>
          </a:xfrm>
          <a:prstGeom prst="rect">
            <a:avLst/>
          </a:prstGeom>
          <a:noFill/>
        </p:spPr>
        <p:txBody>
          <a:bodyPr wrap="none" rtlCol="0">
            <a:spAutoFit/>
          </a:bodyPr>
          <a:lstStyle/>
          <a:p>
            <a:pPr marL="228600" indent="-228600">
              <a:buAutoNum type="arabicPlain" startAt="97"/>
            </a:pPr>
            <a:r>
              <a:rPr lang="en-US" sz="1000" dirty="0">
                <a:latin typeface="Courier" pitchFamily="2" charset="0"/>
              </a:rPr>
              <a:t>genes from brand/</a:t>
            </a:r>
            <a:r>
              <a:rPr lang="en-US" sz="1000" dirty="0" err="1">
                <a:latin typeface="Courier" pitchFamily="2" charset="0"/>
              </a:rPr>
              <a:t>ranish</a:t>
            </a:r>
            <a:r>
              <a:rPr lang="en-US" sz="1000" dirty="0">
                <a:latin typeface="Courier" pitchFamily="2" charset="0"/>
              </a:rPr>
              <a:t> 100 protein list had 259 DDX3X binding sites</a:t>
            </a:r>
          </a:p>
          <a:p>
            <a:r>
              <a:rPr lang="en-US" sz="1000" dirty="0">
                <a:latin typeface="Courier" pitchFamily="2" charset="0"/>
              </a:rPr>
              <a:t>~/</a:t>
            </a:r>
            <a:r>
              <a:rPr lang="en-US" sz="1000" dirty="0" err="1">
                <a:latin typeface="Courier" pitchFamily="2" charset="0"/>
              </a:rPr>
              <a:t>github</a:t>
            </a:r>
            <a:r>
              <a:rPr lang="en-US" sz="1000" dirty="0">
                <a:latin typeface="Courier" pitchFamily="2" charset="0"/>
              </a:rPr>
              <a:t>/</a:t>
            </a:r>
            <a:r>
              <a:rPr lang="en-US" sz="1000" dirty="0" err="1">
                <a:latin typeface="Courier" pitchFamily="2" charset="0"/>
              </a:rPr>
              <a:t>TrenaProjectErythropoiesis</a:t>
            </a:r>
            <a:r>
              <a:rPr lang="en-US" sz="1000" dirty="0">
                <a:latin typeface="Courier" pitchFamily="2" charset="0"/>
              </a:rPr>
              <a:t>/explore/</a:t>
            </a:r>
            <a:r>
              <a:rPr lang="en-US" sz="1000" dirty="0" err="1">
                <a:latin typeface="Courier" pitchFamily="2" charset="0"/>
              </a:rPr>
              <a:t>rbp</a:t>
            </a:r>
            <a:r>
              <a:rPr lang="en-US" sz="1000" dirty="0">
                <a:latin typeface="Courier" pitchFamily="2" charset="0"/>
              </a:rPr>
              <a:t>/</a:t>
            </a:r>
            <a:r>
              <a:rPr lang="en-US" sz="1000" dirty="0" err="1">
                <a:latin typeface="Courier" pitchFamily="2" charset="0"/>
              </a:rPr>
              <a:t>discordants</a:t>
            </a:r>
            <a:r>
              <a:rPr lang="en-US" sz="1000" dirty="0">
                <a:latin typeface="Courier" pitchFamily="2" charset="0"/>
              </a:rPr>
              <a:t>/</a:t>
            </a:r>
            <a:r>
              <a:rPr lang="en-US" sz="1000" dirty="0" err="1">
                <a:latin typeface="Courier" pitchFamily="2" charset="0"/>
              </a:rPr>
              <a:t>findMotifs.R</a:t>
            </a:r>
            <a:endParaRPr lang="en-US" sz="1000" dirty="0">
              <a:latin typeface="Courier" pitchFamily="2" charset="0"/>
            </a:endParaRPr>
          </a:p>
          <a:p>
            <a:r>
              <a:rPr lang="en-US" sz="1000" dirty="0">
                <a:latin typeface="Courier" pitchFamily="2" charset="0"/>
              </a:rPr>
              <a:t>73/259 sites had the following motifs</a:t>
            </a:r>
          </a:p>
        </p:txBody>
      </p:sp>
    </p:spTree>
    <p:extLst>
      <p:ext uri="{BB962C8B-B14F-4D97-AF65-F5344CB8AC3E}">
        <p14:creationId xmlns:p14="http://schemas.microsoft.com/office/powerpoint/2010/main" val="1744080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07F902-0FFB-6A4E-BC7D-273F4D730B0C}"/>
              </a:ext>
            </a:extLst>
          </p:cNvPr>
          <p:cNvSpPr txBox="1"/>
          <p:nvPr/>
        </p:nvSpPr>
        <p:spPr>
          <a:xfrm>
            <a:off x="2913896" y="51651"/>
            <a:ext cx="3395738" cy="369332"/>
          </a:xfrm>
          <a:prstGeom prst="rect">
            <a:avLst/>
          </a:prstGeom>
          <a:noFill/>
        </p:spPr>
        <p:txBody>
          <a:bodyPr wrap="none" rtlCol="0">
            <a:spAutoFit/>
          </a:bodyPr>
          <a:lstStyle/>
          <a:p>
            <a:r>
              <a:rPr lang="en-US" dirty="0"/>
              <a:t>One cherry-picked example:  LDB1</a:t>
            </a:r>
          </a:p>
        </p:txBody>
      </p:sp>
      <p:pic>
        <p:nvPicPr>
          <p:cNvPr id="3" name="Picture 2">
            <a:extLst>
              <a:ext uri="{FF2B5EF4-FFF2-40B4-BE49-F238E27FC236}">
                <a16:creationId xmlns:a16="http://schemas.microsoft.com/office/drawing/2014/main" id="{6E8F0442-BF65-4D49-A44F-13DBFC144008}"/>
              </a:ext>
            </a:extLst>
          </p:cNvPr>
          <p:cNvPicPr>
            <a:picLocks noChangeAspect="1"/>
          </p:cNvPicPr>
          <p:nvPr/>
        </p:nvPicPr>
        <p:blipFill>
          <a:blip r:embed="rId2"/>
          <a:stretch>
            <a:fillRect/>
          </a:stretch>
        </p:blipFill>
        <p:spPr>
          <a:xfrm>
            <a:off x="2352565" y="668883"/>
            <a:ext cx="4512929" cy="3174535"/>
          </a:xfrm>
          <a:prstGeom prst="rect">
            <a:avLst/>
          </a:prstGeom>
        </p:spPr>
      </p:pic>
      <p:pic>
        <p:nvPicPr>
          <p:cNvPr id="4" name="Picture 3">
            <a:extLst>
              <a:ext uri="{FF2B5EF4-FFF2-40B4-BE49-F238E27FC236}">
                <a16:creationId xmlns:a16="http://schemas.microsoft.com/office/drawing/2014/main" id="{F11CF67D-FA3E-0645-AC99-FFE4DC56B3B5}"/>
              </a:ext>
            </a:extLst>
          </p:cNvPr>
          <p:cNvPicPr>
            <a:picLocks noChangeAspect="1"/>
          </p:cNvPicPr>
          <p:nvPr/>
        </p:nvPicPr>
        <p:blipFill>
          <a:blip r:embed="rId3"/>
          <a:stretch>
            <a:fillRect/>
          </a:stretch>
        </p:blipFill>
        <p:spPr>
          <a:xfrm>
            <a:off x="1250551" y="4229385"/>
            <a:ext cx="7184571" cy="1207454"/>
          </a:xfrm>
          <a:prstGeom prst="rect">
            <a:avLst/>
          </a:prstGeom>
        </p:spPr>
      </p:pic>
      <p:pic>
        <p:nvPicPr>
          <p:cNvPr id="5" name="Picture 4">
            <a:extLst>
              <a:ext uri="{FF2B5EF4-FFF2-40B4-BE49-F238E27FC236}">
                <a16:creationId xmlns:a16="http://schemas.microsoft.com/office/drawing/2014/main" id="{D2B223D8-655A-4744-8153-6563FDAB1A42}"/>
              </a:ext>
            </a:extLst>
          </p:cNvPr>
          <p:cNvPicPr>
            <a:picLocks noChangeAspect="1"/>
          </p:cNvPicPr>
          <p:nvPr/>
        </p:nvPicPr>
        <p:blipFill>
          <a:blip r:embed="rId4"/>
          <a:stretch>
            <a:fillRect/>
          </a:stretch>
        </p:blipFill>
        <p:spPr>
          <a:xfrm>
            <a:off x="1788932" y="5560789"/>
            <a:ext cx="6261100" cy="457200"/>
          </a:xfrm>
          <a:prstGeom prst="rect">
            <a:avLst/>
          </a:prstGeom>
        </p:spPr>
      </p:pic>
      <p:sp>
        <p:nvSpPr>
          <p:cNvPr id="6" name="TextBox 5">
            <a:extLst>
              <a:ext uri="{FF2B5EF4-FFF2-40B4-BE49-F238E27FC236}">
                <a16:creationId xmlns:a16="http://schemas.microsoft.com/office/drawing/2014/main" id="{843FDA25-69F4-AA46-B6DA-5EC8B91F7E74}"/>
              </a:ext>
            </a:extLst>
          </p:cNvPr>
          <p:cNvSpPr txBox="1"/>
          <p:nvPr/>
        </p:nvSpPr>
        <p:spPr>
          <a:xfrm>
            <a:off x="1094282" y="6265889"/>
            <a:ext cx="6955750" cy="246221"/>
          </a:xfrm>
          <a:prstGeom prst="rect">
            <a:avLst/>
          </a:prstGeom>
          <a:noFill/>
        </p:spPr>
        <p:txBody>
          <a:bodyPr wrap="none" rtlCol="0">
            <a:spAutoFit/>
          </a:bodyPr>
          <a:lstStyle/>
          <a:p>
            <a:r>
              <a:rPr lang="en-US" sz="1000" dirty="0">
                <a:latin typeface="Courier" pitchFamily="2" charset="0"/>
              </a:rPr>
              <a:t>Notes:  hagfish:~/</a:t>
            </a:r>
            <a:r>
              <a:rPr lang="en-US" sz="1000" dirty="0" err="1">
                <a:latin typeface="Courier" pitchFamily="2" charset="0"/>
              </a:rPr>
              <a:t>github</a:t>
            </a:r>
            <a:r>
              <a:rPr lang="en-US" sz="1000" dirty="0">
                <a:latin typeface="Courier" pitchFamily="2" charset="0"/>
              </a:rPr>
              <a:t>/</a:t>
            </a:r>
            <a:r>
              <a:rPr lang="en-US" sz="1000" dirty="0" err="1">
                <a:latin typeface="Courier" pitchFamily="2" charset="0"/>
              </a:rPr>
              <a:t>TrenaProjectErythropoiesis</a:t>
            </a:r>
            <a:r>
              <a:rPr lang="en-US" sz="1000" dirty="0">
                <a:latin typeface="Courier" pitchFamily="2" charset="0"/>
              </a:rPr>
              <a:t>/explore/</a:t>
            </a:r>
            <a:r>
              <a:rPr lang="en-US" sz="1000" dirty="0" err="1">
                <a:latin typeface="Courier" pitchFamily="2" charset="0"/>
              </a:rPr>
              <a:t>rbp</a:t>
            </a:r>
            <a:r>
              <a:rPr lang="en-US" sz="1000" dirty="0">
                <a:latin typeface="Courier" pitchFamily="2" charset="0"/>
              </a:rPr>
              <a:t>/</a:t>
            </a:r>
            <a:r>
              <a:rPr lang="en-US" sz="1000" dirty="0" err="1">
                <a:latin typeface="Courier" pitchFamily="2" charset="0"/>
              </a:rPr>
              <a:t>discordants</a:t>
            </a:r>
            <a:r>
              <a:rPr lang="en-US" sz="1000" dirty="0">
                <a:latin typeface="Courier" pitchFamily="2" charset="0"/>
              </a:rPr>
              <a:t>/</a:t>
            </a:r>
            <a:r>
              <a:rPr lang="en-US" sz="1000" dirty="0" err="1">
                <a:latin typeface="Courier" pitchFamily="2" charset="0"/>
              </a:rPr>
              <a:t>findMotifs.R</a:t>
            </a:r>
            <a:endParaRPr lang="en-US" sz="1000" dirty="0">
              <a:latin typeface="Courier" pitchFamily="2" charset="0"/>
            </a:endParaRPr>
          </a:p>
        </p:txBody>
      </p:sp>
    </p:spTree>
    <p:extLst>
      <p:ext uri="{BB962C8B-B14F-4D97-AF65-F5344CB8AC3E}">
        <p14:creationId xmlns:p14="http://schemas.microsoft.com/office/powerpoint/2010/main" val="291707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B9271E-62DC-9E42-A4BF-7A448EBC6C92}"/>
              </a:ext>
            </a:extLst>
          </p:cNvPr>
          <p:cNvPicPr>
            <a:picLocks noChangeAspect="1"/>
          </p:cNvPicPr>
          <p:nvPr/>
        </p:nvPicPr>
        <p:blipFill>
          <a:blip r:embed="rId2"/>
          <a:stretch>
            <a:fillRect/>
          </a:stretch>
        </p:blipFill>
        <p:spPr>
          <a:xfrm>
            <a:off x="1863177" y="2886158"/>
            <a:ext cx="8101262" cy="2440224"/>
          </a:xfrm>
          <a:prstGeom prst="rect">
            <a:avLst/>
          </a:prstGeom>
        </p:spPr>
      </p:pic>
      <p:pic>
        <p:nvPicPr>
          <p:cNvPr id="3" name="Picture 2">
            <a:extLst>
              <a:ext uri="{FF2B5EF4-FFF2-40B4-BE49-F238E27FC236}">
                <a16:creationId xmlns:a16="http://schemas.microsoft.com/office/drawing/2014/main" id="{684785DF-91AD-B24E-A501-814FDB88531D}"/>
              </a:ext>
            </a:extLst>
          </p:cNvPr>
          <p:cNvPicPr>
            <a:picLocks noChangeAspect="1"/>
          </p:cNvPicPr>
          <p:nvPr/>
        </p:nvPicPr>
        <p:blipFill>
          <a:blip r:embed="rId3"/>
          <a:stretch>
            <a:fillRect/>
          </a:stretch>
        </p:blipFill>
        <p:spPr>
          <a:xfrm>
            <a:off x="2206935" y="5326382"/>
            <a:ext cx="6765996" cy="434336"/>
          </a:xfrm>
          <a:prstGeom prst="rect">
            <a:avLst/>
          </a:prstGeom>
        </p:spPr>
      </p:pic>
      <p:pic>
        <p:nvPicPr>
          <p:cNvPr id="4" name="Picture 3">
            <a:extLst>
              <a:ext uri="{FF2B5EF4-FFF2-40B4-BE49-F238E27FC236}">
                <a16:creationId xmlns:a16="http://schemas.microsoft.com/office/drawing/2014/main" id="{70E3D043-30B3-F145-BF50-6C835900D311}"/>
              </a:ext>
            </a:extLst>
          </p:cNvPr>
          <p:cNvPicPr>
            <a:picLocks noChangeAspect="1"/>
          </p:cNvPicPr>
          <p:nvPr/>
        </p:nvPicPr>
        <p:blipFill>
          <a:blip r:embed="rId4"/>
          <a:stretch>
            <a:fillRect/>
          </a:stretch>
        </p:blipFill>
        <p:spPr>
          <a:xfrm>
            <a:off x="5227225" y="411685"/>
            <a:ext cx="4546253" cy="2214084"/>
          </a:xfrm>
          <a:prstGeom prst="rect">
            <a:avLst/>
          </a:prstGeom>
        </p:spPr>
      </p:pic>
      <p:sp>
        <p:nvSpPr>
          <p:cNvPr id="5" name="TextBox 4">
            <a:extLst>
              <a:ext uri="{FF2B5EF4-FFF2-40B4-BE49-F238E27FC236}">
                <a16:creationId xmlns:a16="http://schemas.microsoft.com/office/drawing/2014/main" id="{C3A443DB-CFD8-E446-93F1-675CD68AEC9B}"/>
              </a:ext>
            </a:extLst>
          </p:cNvPr>
          <p:cNvSpPr txBox="1"/>
          <p:nvPr/>
        </p:nvSpPr>
        <p:spPr>
          <a:xfrm>
            <a:off x="2206935" y="1466343"/>
            <a:ext cx="2787943" cy="276999"/>
          </a:xfrm>
          <a:prstGeom prst="rect">
            <a:avLst/>
          </a:prstGeom>
          <a:noFill/>
        </p:spPr>
        <p:txBody>
          <a:bodyPr wrap="none" rtlCol="0">
            <a:spAutoFit/>
          </a:bodyPr>
          <a:lstStyle/>
          <a:p>
            <a:r>
              <a:rPr lang="en-US" sz="1200" dirty="0">
                <a:latin typeface="Courier" pitchFamily="2" charset="0"/>
              </a:rPr>
              <a:t>targetGenes-97-ddx3x-k562.fa</a:t>
            </a:r>
          </a:p>
        </p:txBody>
      </p:sp>
      <p:sp>
        <p:nvSpPr>
          <p:cNvPr id="6" name="TextBox 5">
            <a:extLst>
              <a:ext uri="{FF2B5EF4-FFF2-40B4-BE49-F238E27FC236}">
                <a16:creationId xmlns:a16="http://schemas.microsoft.com/office/drawing/2014/main" id="{95C38526-40D5-B94D-B645-4D98E1301041}"/>
              </a:ext>
            </a:extLst>
          </p:cNvPr>
          <p:cNvSpPr txBox="1"/>
          <p:nvPr/>
        </p:nvSpPr>
        <p:spPr>
          <a:xfrm>
            <a:off x="3252866" y="6929"/>
            <a:ext cx="4448718" cy="369332"/>
          </a:xfrm>
          <a:prstGeom prst="rect">
            <a:avLst/>
          </a:prstGeom>
          <a:noFill/>
        </p:spPr>
        <p:txBody>
          <a:bodyPr wrap="none" rtlCol="0">
            <a:spAutoFit/>
          </a:bodyPr>
          <a:lstStyle/>
          <a:p>
            <a:r>
              <a:rPr lang="en-US" dirty="0"/>
              <a:t>Motif Discover from DDX3X </a:t>
            </a:r>
            <a:r>
              <a:rPr lang="en-US" dirty="0" err="1"/>
              <a:t>eCLIPs</a:t>
            </a:r>
            <a:r>
              <a:rPr lang="en-US" dirty="0"/>
              <a:t> sequences</a:t>
            </a:r>
          </a:p>
        </p:txBody>
      </p:sp>
      <p:sp>
        <p:nvSpPr>
          <p:cNvPr id="7" name="TextBox 6">
            <a:extLst>
              <a:ext uri="{FF2B5EF4-FFF2-40B4-BE49-F238E27FC236}">
                <a16:creationId xmlns:a16="http://schemas.microsoft.com/office/drawing/2014/main" id="{31ECB888-47FA-2249-8629-45C7C98864BB}"/>
              </a:ext>
            </a:extLst>
          </p:cNvPr>
          <p:cNvSpPr txBox="1"/>
          <p:nvPr/>
        </p:nvSpPr>
        <p:spPr>
          <a:xfrm>
            <a:off x="2300990" y="5921115"/>
            <a:ext cx="4935967" cy="707886"/>
          </a:xfrm>
          <a:prstGeom prst="rect">
            <a:avLst/>
          </a:prstGeom>
          <a:noFill/>
        </p:spPr>
        <p:txBody>
          <a:bodyPr wrap="none" rtlCol="0">
            <a:spAutoFit/>
          </a:bodyPr>
          <a:lstStyle/>
          <a:p>
            <a:r>
              <a:rPr lang="en-US" sz="800" dirty="0">
                <a:latin typeface="Courier" pitchFamily="2" charset="0"/>
              </a:rPr>
              <a:t>Notes:   </a:t>
            </a:r>
          </a:p>
          <a:p>
            <a:r>
              <a:rPr lang="en-US" sz="800" dirty="0">
                <a:latin typeface="Courier" pitchFamily="2" charset="0"/>
              </a:rPr>
              <a:t>   </a:t>
            </a:r>
            <a:r>
              <a:rPr lang="en-US" sz="800" dirty="0" err="1">
                <a:latin typeface="Courier" pitchFamily="2" charset="0"/>
              </a:rPr>
              <a:t>tbl.motifs</a:t>
            </a:r>
            <a:r>
              <a:rPr lang="en-US" sz="800" dirty="0">
                <a:latin typeface="Courier" pitchFamily="2" charset="0"/>
              </a:rPr>
              <a:t> &lt;- get(load("tbl.motifs3.regions52.RData"))</a:t>
            </a:r>
          </a:p>
          <a:p>
            <a:r>
              <a:rPr lang="en-US" sz="800" dirty="0">
                <a:latin typeface="Courier" pitchFamily="2" charset="0"/>
              </a:rPr>
              <a:t>   </a:t>
            </a:r>
            <a:r>
              <a:rPr lang="en-US" sz="800" dirty="0" err="1">
                <a:latin typeface="Courier" pitchFamily="2" charset="0"/>
              </a:rPr>
              <a:t>tbl.cor</a:t>
            </a:r>
            <a:r>
              <a:rPr lang="en-US" sz="800" dirty="0">
                <a:latin typeface="Courier" pitchFamily="2" charset="0"/>
              </a:rPr>
              <a:t> &lt;- get(load("tbl.srm.rna.cor.early.late.all.delta.100genes.RData"))</a:t>
            </a:r>
          </a:p>
          <a:p>
            <a:r>
              <a:rPr lang="en-US" sz="800" dirty="0">
                <a:latin typeface="Courier" pitchFamily="2" charset="0"/>
              </a:rPr>
              <a:t>   </a:t>
            </a:r>
            <a:r>
              <a:rPr lang="en-US" sz="800" dirty="0" err="1">
                <a:latin typeface="Courier" pitchFamily="2" charset="0"/>
              </a:rPr>
              <a:t>high.cor.late.genes</a:t>
            </a:r>
            <a:r>
              <a:rPr lang="en-US" sz="800" dirty="0">
                <a:latin typeface="Courier" pitchFamily="2" charset="0"/>
              </a:rPr>
              <a:t> &lt;- subset(</a:t>
            </a:r>
            <a:r>
              <a:rPr lang="en-US" sz="800" dirty="0" err="1">
                <a:latin typeface="Courier" pitchFamily="2" charset="0"/>
              </a:rPr>
              <a:t>tbl.cor</a:t>
            </a:r>
            <a:r>
              <a:rPr lang="en-US" sz="800" dirty="0">
                <a:latin typeface="Courier" pitchFamily="2" charset="0"/>
              </a:rPr>
              <a:t>, </a:t>
            </a:r>
            <a:r>
              <a:rPr lang="en-US" sz="800" dirty="0" err="1">
                <a:latin typeface="Courier" pitchFamily="2" charset="0"/>
              </a:rPr>
              <a:t>cor.late</a:t>
            </a:r>
            <a:r>
              <a:rPr lang="en-US" sz="800" dirty="0">
                <a:latin typeface="Courier" pitchFamily="2" charset="0"/>
              </a:rPr>
              <a:t> &lt; -0.5)$gene</a:t>
            </a:r>
          </a:p>
          <a:p>
            <a:r>
              <a:rPr lang="en-US" sz="800" dirty="0">
                <a:latin typeface="Courier" pitchFamily="2" charset="0"/>
              </a:rPr>
              <a:t>   length(</a:t>
            </a:r>
            <a:r>
              <a:rPr lang="en-US" sz="800" dirty="0" err="1">
                <a:latin typeface="Courier" pitchFamily="2" charset="0"/>
              </a:rPr>
              <a:t>high.cor.late.genes</a:t>
            </a:r>
            <a:r>
              <a:rPr lang="en-US" sz="800" dirty="0">
                <a:latin typeface="Courier" pitchFamily="2" charset="0"/>
              </a:rPr>
              <a:t>) # 28</a:t>
            </a:r>
          </a:p>
        </p:txBody>
      </p:sp>
      <p:sp>
        <p:nvSpPr>
          <p:cNvPr id="8" name="TextBox 7">
            <a:extLst>
              <a:ext uri="{FF2B5EF4-FFF2-40B4-BE49-F238E27FC236}">
                <a16:creationId xmlns:a16="http://schemas.microsoft.com/office/drawing/2014/main" id="{104E09C7-8F3A-5243-8BC3-BCA08A5924A4}"/>
              </a:ext>
            </a:extLst>
          </p:cNvPr>
          <p:cNvSpPr txBox="1"/>
          <p:nvPr/>
        </p:nvSpPr>
        <p:spPr>
          <a:xfrm>
            <a:off x="2008682" y="2661193"/>
            <a:ext cx="5416868" cy="246221"/>
          </a:xfrm>
          <a:prstGeom prst="rect">
            <a:avLst/>
          </a:prstGeom>
          <a:noFill/>
        </p:spPr>
        <p:txBody>
          <a:bodyPr wrap="none" rtlCol="0">
            <a:spAutoFit/>
          </a:bodyPr>
          <a:lstStyle/>
          <a:p>
            <a:pPr algn="ctr"/>
            <a:r>
              <a:rPr lang="en-US" sz="1000" dirty="0">
                <a:latin typeface="Courier" pitchFamily="2" charset="0"/>
              </a:rPr>
              <a:t>Should ask meme for up to 6 motifs: next 3 are also scored at ~2e-7)</a:t>
            </a:r>
          </a:p>
        </p:txBody>
      </p:sp>
    </p:spTree>
    <p:extLst>
      <p:ext uri="{BB962C8B-B14F-4D97-AF65-F5344CB8AC3E}">
        <p14:creationId xmlns:p14="http://schemas.microsoft.com/office/powerpoint/2010/main" val="3342066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17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87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71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4A530-3686-FE46-820D-5F4417638574}"/>
              </a:ext>
            </a:extLst>
          </p:cNvPr>
          <p:cNvSpPr txBox="1"/>
          <p:nvPr/>
        </p:nvSpPr>
        <p:spPr>
          <a:xfrm>
            <a:off x="2082083" y="375920"/>
            <a:ext cx="8024055" cy="830997"/>
          </a:xfrm>
          <a:prstGeom prst="rect">
            <a:avLst/>
          </a:prstGeom>
          <a:noFill/>
        </p:spPr>
        <p:txBody>
          <a:bodyPr wrap="none" rtlCol="0">
            <a:spAutoFit/>
          </a:bodyPr>
          <a:lstStyle/>
          <a:p>
            <a:pPr algn="ctr"/>
            <a:r>
              <a:rPr lang="en-US" sz="2400" dirty="0"/>
              <a:t>Occurrence of RBPs across 91 </a:t>
            </a:r>
            <a:r>
              <a:rPr lang="en-US" sz="2400" dirty="0" err="1"/>
              <a:t>trena</a:t>
            </a:r>
            <a:r>
              <a:rPr lang="en-US" sz="2400" dirty="0"/>
              <a:t>  late-time, protein models</a:t>
            </a:r>
          </a:p>
          <a:p>
            <a:pPr algn="ctr"/>
            <a:r>
              <a:rPr lang="en-US" sz="2400" dirty="0"/>
              <a:t>rank &lt;= 10 - the origin of our interest in DDX3X</a:t>
            </a:r>
          </a:p>
        </p:txBody>
      </p:sp>
      <p:pic>
        <p:nvPicPr>
          <p:cNvPr id="3" name="Picture 2">
            <a:extLst>
              <a:ext uri="{FF2B5EF4-FFF2-40B4-BE49-F238E27FC236}">
                <a16:creationId xmlns:a16="http://schemas.microsoft.com/office/drawing/2014/main" id="{360144B3-9AAE-1743-97B1-3AA5E5EC202A}"/>
              </a:ext>
            </a:extLst>
          </p:cNvPr>
          <p:cNvPicPr>
            <a:picLocks noChangeAspect="1"/>
          </p:cNvPicPr>
          <p:nvPr/>
        </p:nvPicPr>
        <p:blipFill>
          <a:blip r:embed="rId3"/>
          <a:stretch>
            <a:fillRect/>
          </a:stretch>
        </p:blipFill>
        <p:spPr>
          <a:xfrm>
            <a:off x="1115060" y="1714500"/>
            <a:ext cx="10185400" cy="3429000"/>
          </a:xfrm>
          <a:prstGeom prst="rect">
            <a:avLst/>
          </a:prstGeom>
        </p:spPr>
      </p:pic>
    </p:spTree>
    <p:extLst>
      <p:ext uri="{BB962C8B-B14F-4D97-AF65-F5344CB8AC3E}">
        <p14:creationId xmlns:p14="http://schemas.microsoft.com/office/powerpoint/2010/main" val="3188260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15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95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742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118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37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104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794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859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19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71BA0-6AEC-F54B-8F4D-D06F9BC5B9CF}"/>
              </a:ext>
            </a:extLst>
          </p:cNvPr>
          <p:cNvSpPr txBox="1"/>
          <p:nvPr/>
        </p:nvSpPr>
        <p:spPr>
          <a:xfrm>
            <a:off x="3223321" y="0"/>
            <a:ext cx="5745355" cy="369332"/>
          </a:xfrm>
          <a:prstGeom prst="rect">
            <a:avLst/>
          </a:prstGeom>
          <a:noFill/>
        </p:spPr>
        <p:txBody>
          <a:bodyPr wrap="none" rtlCol="0">
            <a:spAutoFit/>
          </a:bodyPr>
          <a:lstStyle/>
          <a:p>
            <a:r>
              <a:rPr lang="en-US" dirty="0"/>
              <a:t>First suggestion that RBPs play an important regulatory role</a:t>
            </a:r>
          </a:p>
        </p:txBody>
      </p:sp>
      <p:pic>
        <p:nvPicPr>
          <p:cNvPr id="4" name="Picture 3">
            <a:extLst>
              <a:ext uri="{FF2B5EF4-FFF2-40B4-BE49-F238E27FC236}">
                <a16:creationId xmlns:a16="http://schemas.microsoft.com/office/drawing/2014/main" id="{67B97477-21D0-934D-8DB9-4843106F530F}"/>
              </a:ext>
            </a:extLst>
          </p:cNvPr>
          <p:cNvPicPr>
            <a:picLocks noChangeAspect="1"/>
          </p:cNvPicPr>
          <p:nvPr/>
        </p:nvPicPr>
        <p:blipFill>
          <a:blip r:embed="rId2"/>
          <a:stretch>
            <a:fillRect/>
          </a:stretch>
        </p:blipFill>
        <p:spPr>
          <a:xfrm>
            <a:off x="3704687" y="541821"/>
            <a:ext cx="4782622" cy="5463462"/>
          </a:xfrm>
          <a:prstGeom prst="rect">
            <a:avLst/>
          </a:prstGeom>
        </p:spPr>
      </p:pic>
    </p:spTree>
    <p:extLst>
      <p:ext uri="{BB962C8B-B14F-4D97-AF65-F5344CB8AC3E}">
        <p14:creationId xmlns:p14="http://schemas.microsoft.com/office/powerpoint/2010/main" val="3076698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879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57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6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82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772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22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6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6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9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97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ADE3F8-E140-734E-B02B-71A14B139216}"/>
              </a:ext>
            </a:extLst>
          </p:cNvPr>
          <p:cNvSpPr txBox="1"/>
          <p:nvPr/>
        </p:nvSpPr>
        <p:spPr>
          <a:xfrm>
            <a:off x="3171994" y="9144"/>
            <a:ext cx="5848011" cy="646331"/>
          </a:xfrm>
          <a:prstGeom prst="rect">
            <a:avLst/>
          </a:prstGeom>
          <a:noFill/>
        </p:spPr>
        <p:txBody>
          <a:bodyPr wrap="none" rtlCol="0">
            <a:spAutoFit/>
          </a:bodyPr>
          <a:lstStyle/>
          <a:p>
            <a:r>
              <a:rPr lang="en-US" dirty="0"/>
              <a:t>Many </a:t>
            </a:r>
            <a:r>
              <a:rPr lang="en-US" dirty="0" err="1"/>
              <a:t>trena</a:t>
            </a:r>
            <a:r>
              <a:rPr lang="en-US" dirty="0"/>
              <a:t> models based on Brand Lab ATAC-seq &amp; </a:t>
            </a:r>
            <a:r>
              <a:rPr lang="en-US" dirty="0" err="1"/>
              <a:t>rna</a:t>
            </a:r>
            <a:r>
              <a:rPr lang="en-US" dirty="0"/>
              <a:t>-seq </a:t>
            </a:r>
          </a:p>
          <a:p>
            <a:r>
              <a:rPr lang="en-US" dirty="0"/>
              <a:t>have high ranking RBP regulators, of which these are a few</a:t>
            </a:r>
          </a:p>
        </p:txBody>
      </p:sp>
      <p:pic>
        <p:nvPicPr>
          <p:cNvPr id="3" name="Picture 2">
            <a:extLst>
              <a:ext uri="{FF2B5EF4-FFF2-40B4-BE49-F238E27FC236}">
                <a16:creationId xmlns:a16="http://schemas.microsoft.com/office/drawing/2014/main" id="{D8C06A3F-BB68-BF4C-BCFA-4C188C2BFF0D}"/>
              </a:ext>
            </a:extLst>
          </p:cNvPr>
          <p:cNvPicPr>
            <a:picLocks noChangeAspect="1"/>
          </p:cNvPicPr>
          <p:nvPr/>
        </p:nvPicPr>
        <p:blipFill>
          <a:blip r:embed="rId3"/>
          <a:stretch>
            <a:fillRect/>
          </a:stretch>
        </p:blipFill>
        <p:spPr>
          <a:xfrm>
            <a:off x="1929228" y="827436"/>
            <a:ext cx="8333541" cy="5353907"/>
          </a:xfrm>
          <a:prstGeom prst="rect">
            <a:avLst/>
          </a:prstGeom>
        </p:spPr>
      </p:pic>
    </p:spTree>
    <p:extLst>
      <p:ext uri="{BB962C8B-B14F-4D97-AF65-F5344CB8AC3E}">
        <p14:creationId xmlns:p14="http://schemas.microsoft.com/office/powerpoint/2010/main" val="3655923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08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38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762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347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952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591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556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93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621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54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7396E-84DC-8843-8C8F-C1A1ED833E1B}"/>
              </a:ext>
            </a:extLst>
          </p:cNvPr>
          <p:cNvSpPr txBox="1"/>
          <p:nvPr/>
        </p:nvSpPr>
        <p:spPr>
          <a:xfrm>
            <a:off x="3337560" y="603504"/>
            <a:ext cx="3133358" cy="369332"/>
          </a:xfrm>
          <a:prstGeom prst="rect">
            <a:avLst/>
          </a:prstGeom>
          <a:noFill/>
        </p:spPr>
        <p:txBody>
          <a:bodyPr wrap="none" rtlCol="0">
            <a:spAutoFit/>
          </a:bodyPr>
          <a:lstStyle/>
          <a:p>
            <a:r>
              <a:rPr lang="en-US" dirty="0"/>
              <a:t>RBP binding across the genome</a:t>
            </a:r>
          </a:p>
        </p:txBody>
      </p:sp>
      <p:pic>
        <p:nvPicPr>
          <p:cNvPr id="5" name="Picture 4">
            <a:extLst>
              <a:ext uri="{FF2B5EF4-FFF2-40B4-BE49-F238E27FC236}">
                <a16:creationId xmlns:a16="http://schemas.microsoft.com/office/drawing/2014/main" id="{B4661180-F08A-184D-9F9B-E510A8BFD8BD}"/>
              </a:ext>
            </a:extLst>
          </p:cNvPr>
          <p:cNvPicPr>
            <a:picLocks noChangeAspect="1"/>
          </p:cNvPicPr>
          <p:nvPr/>
        </p:nvPicPr>
        <p:blipFill>
          <a:blip r:embed="rId3"/>
          <a:stretch>
            <a:fillRect/>
          </a:stretch>
        </p:blipFill>
        <p:spPr>
          <a:xfrm>
            <a:off x="1309878" y="1207008"/>
            <a:ext cx="7962900" cy="4114800"/>
          </a:xfrm>
          <a:prstGeom prst="rect">
            <a:avLst/>
          </a:prstGeom>
        </p:spPr>
      </p:pic>
    </p:spTree>
    <p:extLst>
      <p:ext uri="{BB962C8B-B14F-4D97-AF65-F5344CB8AC3E}">
        <p14:creationId xmlns:p14="http://schemas.microsoft.com/office/powerpoint/2010/main" val="1237601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813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1024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39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825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92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07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994C2-850B-574F-8E5E-C2A7E9D9F20A}"/>
              </a:ext>
            </a:extLst>
          </p:cNvPr>
          <p:cNvSpPr/>
          <p:nvPr/>
        </p:nvSpPr>
        <p:spPr>
          <a:xfrm>
            <a:off x="3048000" y="2136339"/>
            <a:ext cx="6096000" cy="2585323"/>
          </a:xfrm>
          <a:prstGeom prst="rect">
            <a:avLst/>
          </a:prstGeom>
        </p:spPr>
        <p:txBody>
          <a:bodyPr>
            <a:spAutoFit/>
          </a:bodyPr>
          <a:lstStyle/>
          <a:p>
            <a:br>
              <a:rPr lang="en-US" dirty="0"/>
            </a:br>
            <a:r>
              <a:rPr lang="en-US" dirty="0"/>
              <a:t>It appears that DDX3X is associated with  translational repression in a number of systems.  </a:t>
            </a:r>
          </a:p>
          <a:p>
            <a:r>
              <a:rPr lang="en-US" dirty="0"/>
              <a:t>~700 genes in the paper that Paul cited in heart, and this paper </a:t>
            </a:r>
          </a:p>
          <a:p>
            <a:r>
              <a:rPr lang="en-US" dirty="0"/>
              <a:t>PMID: 17667941  presents data supporting a general translational repression </a:t>
            </a:r>
          </a:p>
          <a:p>
            <a:r>
              <a:rPr lang="en-US" dirty="0"/>
              <a:t>role in a few cell lines</a:t>
            </a:r>
          </a:p>
          <a:p>
            <a:endParaRPr lang="en-US" dirty="0"/>
          </a:p>
        </p:txBody>
      </p:sp>
      <p:sp>
        <p:nvSpPr>
          <p:cNvPr id="3" name="TextBox 2">
            <a:extLst>
              <a:ext uri="{FF2B5EF4-FFF2-40B4-BE49-F238E27FC236}">
                <a16:creationId xmlns:a16="http://schemas.microsoft.com/office/drawing/2014/main" id="{9011537F-30C6-3A46-986B-F6042A989106}"/>
              </a:ext>
            </a:extLst>
          </p:cNvPr>
          <p:cNvSpPr txBox="1"/>
          <p:nvPr/>
        </p:nvSpPr>
        <p:spPr>
          <a:xfrm>
            <a:off x="4085617" y="642026"/>
            <a:ext cx="671081" cy="369332"/>
          </a:xfrm>
          <a:prstGeom prst="rect">
            <a:avLst/>
          </a:prstGeom>
          <a:noFill/>
        </p:spPr>
        <p:txBody>
          <a:bodyPr wrap="none" rtlCol="0">
            <a:spAutoFit/>
          </a:bodyPr>
          <a:lstStyle/>
          <a:p>
            <a:r>
              <a:rPr lang="en-US" dirty="0"/>
              <a:t>Tasks</a:t>
            </a:r>
          </a:p>
        </p:txBody>
      </p:sp>
    </p:spTree>
    <p:extLst>
      <p:ext uri="{BB962C8B-B14F-4D97-AF65-F5344CB8AC3E}">
        <p14:creationId xmlns:p14="http://schemas.microsoft.com/office/powerpoint/2010/main" val="63860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A8B123-3F0F-3148-85A2-382E8EAB4175}"/>
              </a:ext>
            </a:extLst>
          </p:cNvPr>
          <p:cNvPicPr>
            <a:picLocks noChangeAspect="1"/>
          </p:cNvPicPr>
          <p:nvPr/>
        </p:nvPicPr>
        <p:blipFill>
          <a:blip r:embed="rId2"/>
          <a:stretch>
            <a:fillRect/>
          </a:stretch>
        </p:blipFill>
        <p:spPr>
          <a:xfrm>
            <a:off x="932554" y="726889"/>
            <a:ext cx="3968249" cy="2619815"/>
          </a:xfrm>
          <a:prstGeom prst="rect">
            <a:avLst/>
          </a:prstGeom>
        </p:spPr>
      </p:pic>
      <p:sp>
        <p:nvSpPr>
          <p:cNvPr id="3" name="TextBox 2">
            <a:extLst>
              <a:ext uri="{FF2B5EF4-FFF2-40B4-BE49-F238E27FC236}">
                <a16:creationId xmlns:a16="http://schemas.microsoft.com/office/drawing/2014/main" id="{1240C839-FF06-2740-A11E-6F719D29EADB}"/>
              </a:ext>
            </a:extLst>
          </p:cNvPr>
          <p:cNvSpPr txBox="1"/>
          <p:nvPr/>
        </p:nvSpPr>
        <p:spPr>
          <a:xfrm>
            <a:off x="2771782" y="228600"/>
            <a:ext cx="6500177" cy="646331"/>
          </a:xfrm>
          <a:prstGeom prst="rect">
            <a:avLst/>
          </a:prstGeom>
          <a:noFill/>
        </p:spPr>
        <p:txBody>
          <a:bodyPr wrap="none" rtlCol="0">
            <a:spAutoFit/>
          </a:bodyPr>
          <a:lstStyle/>
          <a:p>
            <a:r>
              <a:rPr lang="en-US" dirty="0"/>
              <a:t>Predicted structure of the </a:t>
            </a:r>
            <a:r>
              <a:rPr lang="en-US" dirty="0" err="1"/>
              <a:t>rna</a:t>
            </a:r>
            <a:r>
              <a:rPr lang="en-US" dirty="0"/>
              <a:t> binding sites of DDX3X</a:t>
            </a:r>
          </a:p>
          <a:p>
            <a:r>
              <a:rPr lang="en-US" dirty="0"/>
              <a:t>(from http://</a:t>
            </a:r>
            <a:r>
              <a:rPr lang="en-US" dirty="0" err="1"/>
              <a:t>rna.tbi.univie.ac.at</a:t>
            </a:r>
            <a:r>
              <a:rPr lang="en-US" dirty="0"/>
              <a:t>/</a:t>
            </a:r>
            <a:r>
              <a:rPr lang="en-US" dirty="0" err="1"/>
              <a:t>cgi</a:t>
            </a:r>
            <a:r>
              <a:rPr lang="en-US" dirty="0"/>
              <a:t>-bin/</a:t>
            </a:r>
            <a:r>
              <a:rPr lang="en-US" dirty="0" err="1"/>
              <a:t>RNAWebSuite</a:t>
            </a:r>
            <a:r>
              <a:rPr lang="en-US" dirty="0"/>
              <a:t>/</a:t>
            </a:r>
            <a:r>
              <a:rPr lang="en-US" dirty="0" err="1"/>
              <a:t>RNAfold.cgi</a:t>
            </a:r>
            <a:r>
              <a:rPr lang="en-US" dirty="0"/>
              <a:t>)</a:t>
            </a:r>
          </a:p>
        </p:txBody>
      </p:sp>
      <p:sp>
        <p:nvSpPr>
          <p:cNvPr id="4" name="TextBox 3">
            <a:extLst>
              <a:ext uri="{FF2B5EF4-FFF2-40B4-BE49-F238E27FC236}">
                <a16:creationId xmlns:a16="http://schemas.microsoft.com/office/drawing/2014/main" id="{F8AD3F08-79D8-C74D-B20D-0EEC7F337421}"/>
              </a:ext>
            </a:extLst>
          </p:cNvPr>
          <p:cNvSpPr txBox="1"/>
          <p:nvPr/>
        </p:nvSpPr>
        <p:spPr>
          <a:xfrm>
            <a:off x="533091" y="3986246"/>
            <a:ext cx="10466198" cy="1477328"/>
          </a:xfrm>
          <a:prstGeom prst="rect">
            <a:avLst/>
          </a:prstGeom>
          <a:noFill/>
        </p:spPr>
        <p:txBody>
          <a:bodyPr wrap="none" rtlCol="0">
            <a:spAutoFit/>
          </a:bodyPr>
          <a:lstStyle/>
          <a:p>
            <a:r>
              <a:rPr lang="en-US" dirty="0"/>
              <a:t>From Marjorie: I think it could suggest coregulation and this is something that could be tested</a:t>
            </a:r>
          </a:p>
          <a:p>
            <a:r>
              <a:rPr lang="en-US" dirty="0"/>
              <a:t>experimentally. Looking into DDX3X, I found this</a:t>
            </a:r>
          </a:p>
          <a:p>
            <a:r>
              <a:rPr lang="en-US" dirty="0"/>
              <a:t>      https://</a:t>
            </a:r>
            <a:r>
              <a:rPr lang="en-US" dirty="0" err="1"/>
              <a:t>app.oxfordabstracts.com</a:t>
            </a:r>
            <a:r>
              <a:rPr lang="en-US" dirty="0"/>
              <a:t>/events/1385/program-app/submission/186037 </a:t>
            </a:r>
          </a:p>
          <a:p>
            <a:r>
              <a:rPr lang="en-US" dirty="0"/>
              <a:t>that says DDX3X binds to highly structured 5'UTR. So the question becomes if our DDX3X targets have a highly</a:t>
            </a:r>
          </a:p>
          <a:p>
            <a:r>
              <a:rPr lang="en-US" dirty="0"/>
              <a:t> structured 5'UTR.</a:t>
            </a:r>
          </a:p>
        </p:txBody>
      </p:sp>
    </p:spTree>
    <p:extLst>
      <p:ext uri="{BB962C8B-B14F-4D97-AF65-F5344CB8AC3E}">
        <p14:creationId xmlns:p14="http://schemas.microsoft.com/office/powerpoint/2010/main" val="311765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354B5-9564-8945-AB4B-60C07C47C6F7}"/>
              </a:ext>
            </a:extLst>
          </p:cNvPr>
          <p:cNvSpPr txBox="1"/>
          <p:nvPr/>
        </p:nvSpPr>
        <p:spPr>
          <a:xfrm>
            <a:off x="1304365" y="699247"/>
            <a:ext cx="11130483" cy="6186309"/>
          </a:xfrm>
          <a:prstGeom prst="rect">
            <a:avLst/>
          </a:prstGeom>
          <a:noFill/>
        </p:spPr>
        <p:txBody>
          <a:bodyPr wrap="none" rtlCol="0">
            <a:spAutoFit/>
          </a:bodyPr>
          <a:lstStyle/>
          <a:p>
            <a:r>
              <a:rPr lang="en-US" dirty="0"/>
              <a:t>This is a first attempt at examining mRNA structures in </a:t>
            </a:r>
            <a:r>
              <a:rPr lang="en-US" dirty="0" err="1"/>
              <a:t>eCLIP</a:t>
            </a:r>
            <a:r>
              <a:rPr lang="en-US" dirty="0"/>
              <a:t> K562 DDX3X binding sites in 7/100 of your </a:t>
            </a:r>
          </a:p>
          <a:p>
            <a:r>
              <a:rPr lang="en-US" dirty="0"/>
              <a:t>erythropoiesis genes - the seven which showed the most interesting </a:t>
            </a:r>
            <a:r>
              <a:rPr lang="en-US" dirty="0" err="1"/>
              <a:t>srm</a:t>
            </a:r>
            <a:r>
              <a:rPr lang="en-US" dirty="0"/>
              <a:t>/</a:t>
            </a:r>
            <a:r>
              <a:rPr lang="en-US" dirty="0" err="1"/>
              <a:t>rna</a:t>
            </a:r>
            <a:r>
              <a:rPr lang="en-US" dirty="0"/>
              <a:t>-seq discordance:</a:t>
            </a:r>
            <a:br>
              <a:rPr lang="en-US" dirty="0"/>
            </a:br>
            <a:br>
              <a:rPr lang="en-US" dirty="0"/>
            </a:br>
            <a:r>
              <a:rPr lang="en-US" dirty="0"/>
              <a:t>  CTCF   E2F4   KLF1   LDB1   SMC3   TAL1   ZBTB7A</a:t>
            </a:r>
            <a:br>
              <a:rPr lang="en-US" dirty="0"/>
            </a:br>
            <a:br>
              <a:rPr lang="en-US" dirty="0"/>
            </a:br>
            <a:r>
              <a:rPr lang="en-US" dirty="0"/>
              <a:t>Only ZBTB7A had no such binding sites.</a:t>
            </a:r>
            <a:br>
              <a:rPr lang="en-US" dirty="0"/>
            </a:br>
            <a:br>
              <a:rPr lang="en-US" dirty="0"/>
            </a:br>
            <a:r>
              <a:rPr lang="en-US" dirty="0"/>
              <a:t>For each gene, in the slides attached below, you will find:</a:t>
            </a:r>
            <a:br>
              <a:rPr lang="en-US" dirty="0"/>
            </a:br>
            <a:br>
              <a:rPr lang="en-US" dirty="0"/>
            </a:br>
            <a:r>
              <a:rPr lang="en-US" dirty="0"/>
              <a:t> 1) a table of the binding sites, with scores.  All seem to be more or less in a transcripts 5’ UTR.</a:t>
            </a:r>
            <a:br>
              <a:rPr lang="en-US" dirty="0"/>
            </a:br>
            <a:r>
              <a:rPr lang="en-US" dirty="0"/>
              <a:t> 2) the genome view, showing gene structure and the binding sites (binding sites in dark red)</a:t>
            </a:r>
            <a:br>
              <a:rPr lang="en-US" dirty="0"/>
            </a:br>
            <a:r>
              <a:rPr lang="en-US" dirty="0"/>
              <a:t> 3) predicted mRNA structure of each binding site from </a:t>
            </a:r>
            <a:r>
              <a:rPr lang="en-US" dirty="0">
                <a:hlinkClick r:id="rId2"/>
              </a:rPr>
              <a:t>http://rna.tbi.univie.ac.at//cgi-bin/RNAWebSuite/RNAfold.cgi</a:t>
            </a:r>
            <a:br>
              <a:rPr lang="en-US" dirty="0"/>
            </a:br>
            <a:r>
              <a:rPr lang="en-US" dirty="0"/>
              <a:t>     a) they provide two prediction methods (MFE: maximum free energy, and Centroid).  Where they disagree,</a:t>
            </a:r>
            <a:br>
              <a:rPr lang="en-US" dirty="0"/>
            </a:br>
            <a:r>
              <a:rPr lang="en-US" dirty="0"/>
              <a:t>        I show both</a:t>
            </a:r>
            <a:br>
              <a:rPr lang="en-US" dirty="0"/>
            </a:br>
            <a:r>
              <a:rPr lang="en-US" dirty="0"/>
              <a:t>     b) if the two predictions agree, I show just the MFE.</a:t>
            </a:r>
            <a:br>
              <a:rPr lang="en-US" dirty="0"/>
            </a:br>
            <a:br>
              <a:rPr lang="en-US" dirty="0"/>
            </a:br>
            <a:r>
              <a:rPr lang="en-US" dirty="0"/>
              <a:t>I am eager to hear what you think of all this, and what I should do next.</a:t>
            </a:r>
            <a:br>
              <a:rPr lang="en-US" dirty="0"/>
            </a:br>
            <a:br>
              <a:rPr lang="en-US" dirty="0"/>
            </a:br>
            <a:r>
              <a:rPr lang="en-US" dirty="0"/>
              <a:t>(I will do a quick survey to find out how common </a:t>
            </a:r>
            <a:r>
              <a:rPr lang="en-US" dirty="0" err="1"/>
              <a:t>eCLIP</a:t>
            </a:r>
            <a:r>
              <a:rPr lang="en-US" dirty="0"/>
              <a:t> K562 DDX3X binding sites are across the entire genome.</a:t>
            </a:r>
          </a:p>
          <a:p>
            <a:r>
              <a:rPr lang="en-US" dirty="0"/>
              <a:t>  If 6/7 of all genes have such sites, then these results will not be so interesting.)</a:t>
            </a:r>
            <a:br>
              <a:rPr lang="en-US" dirty="0"/>
            </a:br>
            <a:br>
              <a:rPr lang="en-US" dirty="0"/>
            </a:br>
            <a:endParaRPr lang="en-US" dirty="0"/>
          </a:p>
        </p:txBody>
      </p:sp>
    </p:spTree>
    <p:extLst>
      <p:ext uri="{BB962C8B-B14F-4D97-AF65-F5344CB8AC3E}">
        <p14:creationId xmlns:p14="http://schemas.microsoft.com/office/powerpoint/2010/main" val="297331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2939</TotalTime>
  <Words>3493</Words>
  <Application>Microsoft Macintosh PowerPoint</Application>
  <PresentationFormat>Widescreen</PresentationFormat>
  <Paragraphs>235</Paragraphs>
  <Slides>65</Slides>
  <Notes>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Courier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53</cp:revision>
  <dcterms:created xsi:type="dcterms:W3CDTF">2021-10-21T18:14:50Z</dcterms:created>
  <dcterms:modified xsi:type="dcterms:W3CDTF">2021-10-23T19:13:52Z</dcterms:modified>
</cp:coreProperties>
</file>